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5"/>
  </p:notesMasterIdLst>
  <p:sldIdLst>
    <p:sldId id="260" r:id="rId2"/>
    <p:sldId id="597" r:id="rId3"/>
    <p:sldId id="586" r:id="rId4"/>
    <p:sldId id="598" r:id="rId5"/>
    <p:sldId id="599" r:id="rId6"/>
    <p:sldId id="600" r:id="rId7"/>
    <p:sldId id="601" r:id="rId8"/>
    <p:sldId id="602" r:id="rId9"/>
    <p:sldId id="606" r:id="rId10"/>
    <p:sldId id="603" r:id="rId11"/>
    <p:sldId id="604" r:id="rId12"/>
    <p:sldId id="607" r:id="rId13"/>
    <p:sldId id="605" r:id="rId14"/>
    <p:sldId id="608" r:id="rId15"/>
    <p:sldId id="609" r:id="rId16"/>
    <p:sldId id="610" r:id="rId17"/>
    <p:sldId id="624" r:id="rId18"/>
    <p:sldId id="612" r:id="rId19"/>
    <p:sldId id="611" r:id="rId20"/>
    <p:sldId id="613" r:id="rId21"/>
    <p:sldId id="614" r:id="rId22"/>
    <p:sldId id="615" r:id="rId23"/>
    <p:sldId id="616" r:id="rId24"/>
    <p:sldId id="617" r:id="rId25"/>
    <p:sldId id="618" r:id="rId26"/>
    <p:sldId id="619" r:id="rId27"/>
    <p:sldId id="620" r:id="rId28"/>
    <p:sldId id="621" r:id="rId29"/>
    <p:sldId id="623" r:id="rId30"/>
    <p:sldId id="625" r:id="rId31"/>
    <p:sldId id="626" r:id="rId32"/>
    <p:sldId id="643" r:id="rId33"/>
    <p:sldId id="629" r:id="rId34"/>
    <p:sldId id="630" r:id="rId35"/>
    <p:sldId id="627" r:id="rId36"/>
    <p:sldId id="628" r:id="rId37"/>
    <p:sldId id="631" r:id="rId38"/>
    <p:sldId id="635" r:id="rId39"/>
    <p:sldId id="636" r:id="rId40"/>
    <p:sldId id="632" r:id="rId41"/>
    <p:sldId id="633" r:id="rId42"/>
    <p:sldId id="634" r:id="rId43"/>
    <p:sldId id="637" r:id="rId44"/>
    <p:sldId id="639" r:id="rId45"/>
    <p:sldId id="640" r:id="rId46"/>
    <p:sldId id="638" r:id="rId47"/>
    <p:sldId id="641" r:id="rId48"/>
    <p:sldId id="642" r:id="rId49"/>
    <p:sldId id="663" r:id="rId50"/>
    <p:sldId id="664" r:id="rId51"/>
    <p:sldId id="651" r:id="rId52"/>
    <p:sldId id="653" r:id="rId53"/>
    <p:sldId id="661" r:id="rId54"/>
    <p:sldId id="654" r:id="rId55"/>
    <p:sldId id="660" r:id="rId56"/>
    <p:sldId id="662" r:id="rId57"/>
    <p:sldId id="656" r:id="rId58"/>
    <p:sldId id="657" r:id="rId59"/>
    <p:sldId id="658" r:id="rId60"/>
    <p:sldId id="659" r:id="rId61"/>
    <p:sldId id="644" r:id="rId62"/>
    <p:sldId id="650" r:id="rId63"/>
    <p:sldId id="652" r:id="rId64"/>
    <p:sldId id="649" r:id="rId65"/>
    <p:sldId id="666" r:id="rId66"/>
    <p:sldId id="667" r:id="rId67"/>
    <p:sldId id="668" r:id="rId68"/>
    <p:sldId id="669" r:id="rId69"/>
    <p:sldId id="670" r:id="rId70"/>
    <p:sldId id="665" r:id="rId71"/>
    <p:sldId id="671" r:id="rId72"/>
    <p:sldId id="673" r:id="rId73"/>
    <p:sldId id="674" r:id="rId74"/>
    <p:sldId id="684" r:id="rId75"/>
    <p:sldId id="685" r:id="rId76"/>
    <p:sldId id="672" r:id="rId77"/>
    <p:sldId id="682" r:id="rId78"/>
    <p:sldId id="676" r:id="rId79"/>
    <p:sldId id="677" r:id="rId80"/>
    <p:sldId id="678" r:id="rId81"/>
    <p:sldId id="679" r:id="rId82"/>
    <p:sldId id="680" r:id="rId83"/>
    <p:sldId id="683" r:id="rId84"/>
    <p:sldId id="681" r:id="rId85"/>
    <p:sldId id="687" r:id="rId86"/>
    <p:sldId id="686" r:id="rId87"/>
    <p:sldId id="688" r:id="rId88"/>
    <p:sldId id="691" r:id="rId89"/>
    <p:sldId id="692" r:id="rId90"/>
    <p:sldId id="693" r:id="rId91"/>
    <p:sldId id="689" r:id="rId92"/>
    <p:sldId id="690" r:id="rId93"/>
    <p:sldId id="266" r:id="rId94"/>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39C1577D-EB5B-4D9A-BF57-85F987791576}">
          <p14:sldIdLst>
            <p14:sldId id="260"/>
            <p14:sldId id="597"/>
          </p14:sldIdLst>
        </p14:section>
        <p14:section name="Sección sin título" id="{6EA40950-A736-4404-99F6-53D093C88763}">
          <p14:sldIdLst>
            <p14:sldId id="586"/>
            <p14:sldId id="598"/>
            <p14:sldId id="599"/>
            <p14:sldId id="600"/>
            <p14:sldId id="601"/>
            <p14:sldId id="602"/>
            <p14:sldId id="606"/>
            <p14:sldId id="603"/>
            <p14:sldId id="604"/>
            <p14:sldId id="607"/>
            <p14:sldId id="605"/>
            <p14:sldId id="608"/>
            <p14:sldId id="609"/>
            <p14:sldId id="610"/>
            <p14:sldId id="624"/>
            <p14:sldId id="612"/>
            <p14:sldId id="611"/>
            <p14:sldId id="613"/>
            <p14:sldId id="614"/>
            <p14:sldId id="615"/>
            <p14:sldId id="616"/>
            <p14:sldId id="617"/>
            <p14:sldId id="618"/>
            <p14:sldId id="619"/>
            <p14:sldId id="620"/>
            <p14:sldId id="621"/>
            <p14:sldId id="623"/>
            <p14:sldId id="625"/>
            <p14:sldId id="626"/>
            <p14:sldId id="643"/>
            <p14:sldId id="629"/>
            <p14:sldId id="630"/>
            <p14:sldId id="627"/>
            <p14:sldId id="628"/>
            <p14:sldId id="631"/>
            <p14:sldId id="635"/>
            <p14:sldId id="636"/>
            <p14:sldId id="632"/>
            <p14:sldId id="633"/>
            <p14:sldId id="634"/>
            <p14:sldId id="637"/>
            <p14:sldId id="639"/>
            <p14:sldId id="640"/>
            <p14:sldId id="638"/>
            <p14:sldId id="641"/>
            <p14:sldId id="642"/>
            <p14:sldId id="663"/>
            <p14:sldId id="664"/>
            <p14:sldId id="651"/>
            <p14:sldId id="653"/>
            <p14:sldId id="661"/>
            <p14:sldId id="654"/>
            <p14:sldId id="660"/>
            <p14:sldId id="662"/>
            <p14:sldId id="656"/>
            <p14:sldId id="657"/>
            <p14:sldId id="658"/>
            <p14:sldId id="659"/>
            <p14:sldId id="644"/>
            <p14:sldId id="650"/>
            <p14:sldId id="652"/>
            <p14:sldId id="649"/>
            <p14:sldId id="666"/>
            <p14:sldId id="667"/>
            <p14:sldId id="668"/>
            <p14:sldId id="669"/>
            <p14:sldId id="670"/>
            <p14:sldId id="665"/>
            <p14:sldId id="671"/>
            <p14:sldId id="673"/>
            <p14:sldId id="674"/>
            <p14:sldId id="684"/>
            <p14:sldId id="685"/>
            <p14:sldId id="672"/>
            <p14:sldId id="682"/>
            <p14:sldId id="676"/>
            <p14:sldId id="677"/>
            <p14:sldId id="678"/>
            <p14:sldId id="679"/>
            <p14:sldId id="680"/>
            <p14:sldId id="683"/>
            <p14:sldId id="681"/>
            <p14:sldId id="687"/>
            <p14:sldId id="686"/>
            <p14:sldId id="688"/>
            <p14:sldId id="691"/>
            <p14:sldId id="692"/>
            <p14:sldId id="693"/>
            <p14:sldId id="689"/>
            <p14:sldId id="690"/>
            <p14:sldId id="266"/>
          </p14:sldIdLst>
        </p14:section>
      </p14:sectionLst>
    </p:ex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6DA3"/>
    <a:srgbClr val="FFC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43" autoAdjust="0"/>
    <p:restoredTop sz="94660"/>
  </p:normalViewPr>
  <p:slideViewPr>
    <p:cSldViewPr snapToGrid="0">
      <p:cViewPr varScale="1">
        <p:scale>
          <a:sx n="117" d="100"/>
          <a:sy n="117" d="100"/>
        </p:scale>
        <p:origin x="-360"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AFA30B-5383-4700-A244-10516275DF63}" type="datetimeFigureOut">
              <a:rPr lang="es-CL" smtClean="0"/>
              <a:t>15-11-2023</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1B486F-BFFB-4978-A7B8-BC4CBACDF2E7}" type="slidenum">
              <a:rPr lang="es-CL" smtClean="0"/>
              <a:t>‹Nº›</a:t>
            </a:fld>
            <a:endParaRPr lang="es-CL"/>
          </a:p>
        </p:txBody>
      </p:sp>
    </p:spTree>
    <p:extLst>
      <p:ext uri="{BB962C8B-B14F-4D97-AF65-F5344CB8AC3E}">
        <p14:creationId xmlns:p14="http://schemas.microsoft.com/office/powerpoint/2010/main" val="3521841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p>
        </p:txBody>
      </p:sp>
      <p:sp>
        <p:nvSpPr>
          <p:cNvPr id="4" name="Marcador de fecha 3"/>
          <p:cNvSpPr>
            <a:spLocks noGrp="1"/>
          </p:cNvSpPr>
          <p:nvPr>
            <p:ph type="dt" sz="half" idx="10"/>
          </p:nvPr>
        </p:nvSpPr>
        <p:spPr/>
        <p:txBody>
          <a:bodyPr/>
          <a:lstStyle/>
          <a:p>
            <a:fld id="{0ABFE33B-2738-467D-8AB5-A7EA6D551ED6}" type="datetime1">
              <a:rPr lang="es-ES" smtClean="0"/>
              <a:t>15/11/2023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B9A717E-16F3-494D-973F-72D06AC31913}" type="slidenum">
              <a:rPr lang="es-ES" smtClean="0"/>
              <a:t>‹Nº›</a:t>
            </a:fld>
            <a:endParaRPr lang="es-ES"/>
          </a:p>
        </p:txBody>
      </p:sp>
    </p:spTree>
    <p:extLst>
      <p:ext uri="{BB962C8B-B14F-4D97-AF65-F5344CB8AC3E}">
        <p14:creationId xmlns:p14="http://schemas.microsoft.com/office/powerpoint/2010/main" val="320362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1E219EF0-CCFA-47D4-B344-9CFCBB26A01E}" type="datetime1">
              <a:rPr lang="es-ES" smtClean="0"/>
              <a:t>15/11/2023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B9A717E-16F3-494D-973F-72D06AC31913}" type="slidenum">
              <a:rPr lang="es-ES" smtClean="0"/>
              <a:t>‹Nº›</a:t>
            </a:fld>
            <a:endParaRPr lang="es-ES"/>
          </a:p>
        </p:txBody>
      </p:sp>
    </p:spTree>
    <p:extLst>
      <p:ext uri="{BB962C8B-B14F-4D97-AF65-F5344CB8AC3E}">
        <p14:creationId xmlns:p14="http://schemas.microsoft.com/office/powerpoint/2010/main" val="2492962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6162EC09-9355-4FDF-9B59-2D48FF8ED7F8}" type="datetime1">
              <a:rPr lang="es-ES" smtClean="0"/>
              <a:t>15/11/2023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B9A717E-16F3-494D-973F-72D06AC31913}" type="slidenum">
              <a:rPr lang="es-ES" smtClean="0"/>
              <a:t>‹Nº›</a:t>
            </a:fld>
            <a:endParaRPr lang="es-ES"/>
          </a:p>
        </p:txBody>
      </p:sp>
    </p:spTree>
    <p:extLst>
      <p:ext uri="{BB962C8B-B14F-4D97-AF65-F5344CB8AC3E}">
        <p14:creationId xmlns:p14="http://schemas.microsoft.com/office/powerpoint/2010/main" val="1865475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C464FDE2-D5AF-47F5-B830-57F1C1168E32}" type="datetime1">
              <a:rPr lang="es-ES" smtClean="0"/>
              <a:t>15/11/2023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B9A717E-16F3-494D-973F-72D06AC31913}" type="slidenum">
              <a:rPr lang="es-ES" smtClean="0"/>
              <a:t>‹Nº›</a:t>
            </a:fld>
            <a:endParaRPr lang="es-ES"/>
          </a:p>
        </p:txBody>
      </p:sp>
    </p:spTree>
    <p:extLst>
      <p:ext uri="{BB962C8B-B14F-4D97-AF65-F5344CB8AC3E}">
        <p14:creationId xmlns:p14="http://schemas.microsoft.com/office/powerpoint/2010/main" val="2694770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7A423573-C93E-4798-BC71-9CD94F0725EE}" type="datetime1">
              <a:rPr lang="es-ES" smtClean="0"/>
              <a:t>15/11/2023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B9A717E-16F3-494D-973F-72D06AC31913}" type="slidenum">
              <a:rPr lang="es-ES" smtClean="0"/>
              <a:t>‹Nº›</a:t>
            </a:fld>
            <a:endParaRPr lang="es-ES"/>
          </a:p>
        </p:txBody>
      </p:sp>
    </p:spTree>
    <p:extLst>
      <p:ext uri="{BB962C8B-B14F-4D97-AF65-F5344CB8AC3E}">
        <p14:creationId xmlns:p14="http://schemas.microsoft.com/office/powerpoint/2010/main" val="478090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B5216882-D48A-4DAC-9C30-280DD3FF7580}" type="datetime1">
              <a:rPr lang="es-ES" smtClean="0"/>
              <a:t>15/11/2023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B9A717E-16F3-494D-973F-72D06AC31913}" type="slidenum">
              <a:rPr lang="es-ES" smtClean="0"/>
              <a:t>‹Nº›</a:t>
            </a:fld>
            <a:endParaRPr lang="es-ES"/>
          </a:p>
        </p:txBody>
      </p:sp>
    </p:spTree>
    <p:extLst>
      <p:ext uri="{BB962C8B-B14F-4D97-AF65-F5344CB8AC3E}">
        <p14:creationId xmlns:p14="http://schemas.microsoft.com/office/powerpoint/2010/main" val="1974794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9AFBAD86-5E4D-4BC7-A9C4-7877C28D94DC}" type="datetime1">
              <a:rPr lang="es-ES" smtClean="0"/>
              <a:t>15/11/2023</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4B9A717E-16F3-494D-973F-72D06AC31913}" type="slidenum">
              <a:rPr lang="es-ES" smtClean="0"/>
              <a:t>‹Nº›</a:t>
            </a:fld>
            <a:endParaRPr lang="es-ES"/>
          </a:p>
        </p:txBody>
      </p:sp>
    </p:spTree>
    <p:extLst>
      <p:ext uri="{BB962C8B-B14F-4D97-AF65-F5344CB8AC3E}">
        <p14:creationId xmlns:p14="http://schemas.microsoft.com/office/powerpoint/2010/main" val="662097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59F43F39-9B3C-4948-90C6-CDF3BDFD6F97}" type="datetime1">
              <a:rPr lang="es-ES" smtClean="0"/>
              <a:t>15/11/2023</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4B9A717E-16F3-494D-973F-72D06AC31913}" type="slidenum">
              <a:rPr lang="es-ES" smtClean="0"/>
              <a:t>‹Nº›</a:t>
            </a:fld>
            <a:endParaRPr lang="es-ES"/>
          </a:p>
        </p:txBody>
      </p:sp>
    </p:spTree>
    <p:extLst>
      <p:ext uri="{BB962C8B-B14F-4D97-AF65-F5344CB8AC3E}">
        <p14:creationId xmlns:p14="http://schemas.microsoft.com/office/powerpoint/2010/main" val="52323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B0CBFE6-5874-49AF-AA4C-789AF8CBC8B8}" type="datetime1">
              <a:rPr lang="es-ES" smtClean="0"/>
              <a:t>15/11/2023</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4B9A717E-16F3-494D-973F-72D06AC31913}" type="slidenum">
              <a:rPr lang="es-ES" smtClean="0"/>
              <a:t>‹Nº›</a:t>
            </a:fld>
            <a:endParaRPr lang="es-ES"/>
          </a:p>
        </p:txBody>
      </p:sp>
    </p:spTree>
    <p:extLst>
      <p:ext uri="{BB962C8B-B14F-4D97-AF65-F5344CB8AC3E}">
        <p14:creationId xmlns:p14="http://schemas.microsoft.com/office/powerpoint/2010/main" val="3521136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ED203BCE-09E9-4A27-A2EE-B89F75442399}" type="datetime1">
              <a:rPr lang="es-ES" smtClean="0"/>
              <a:t>15/11/2023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B9A717E-16F3-494D-973F-72D06AC31913}" type="slidenum">
              <a:rPr lang="es-ES" smtClean="0"/>
              <a:t>‹Nº›</a:t>
            </a:fld>
            <a:endParaRPr lang="es-ES"/>
          </a:p>
        </p:txBody>
      </p:sp>
    </p:spTree>
    <p:extLst>
      <p:ext uri="{BB962C8B-B14F-4D97-AF65-F5344CB8AC3E}">
        <p14:creationId xmlns:p14="http://schemas.microsoft.com/office/powerpoint/2010/main" val="4116121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F68409D2-CD34-4AE7-9812-94EF84005B46}" type="datetime1">
              <a:rPr lang="es-ES" smtClean="0"/>
              <a:t>15/11/2023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B9A717E-16F3-494D-973F-72D06AC31913}" type="slidenum">
              <a:rPr lang="es-ES" smtClean="0"/>
              <a:t>‹Nº›</a:t>
            </a:fld>
            <a:endParaRPr lang="es-ES"/>
          </a:p>
        </p:txBody>
      </p:sp>
    </p:spTree>
    <p:extLst>
      <p:ext uri="{BB962C8B-B14F-4D97-AF65-F5344CB8AC3E}">
        <p14:creationId xmlns:p14="http://schemas.microsoft.com/office/powerpoint/2010/main" val="2779160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EBEBCB-8E73-4C47-B701-16DF5B736265}" type="datetime1">
              <a:rPr lang="es-ES" smtClean="0"/>
              <a:t>15/11/2023</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9A717E-16F3-494D-973F-72D06AC31913}" type="slidenum">
              <a:rPr lang="es-ES" smtClean="0"/>
              <a:t>‹Nº›</a:t>
            </a:fld>
            <a:endParaRPr lang="es-ES"/>
          </a:p>
        </p:txBody>
      </p:sp>
    </p:spTree>
    <p:extLst>
      <p:ext uri="{BB962C8B-B14F-4D97-AF65-F5344CB8AC3E}">
        <p14:creationId xmlns:p14="http://schemas.microsoft.com/office/powerpoint/2010/main" val="28203367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bbva.pe/personas/productos/inversiones/depositos/deposito-plazo.html"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es.wikipedia.org/wiki/Saldo" TargetMode="External"/><Relationship Id="rId2" Type="http://schemas.openxmlformats.org/officeDocument/2006/relationships/hyperlink" Target="https://es.wikipedia.org/wiki/Cr%C3%A9dito"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www.bcn.cl/leychile/navegar?idNorma=1142667&amp;idParte=10103271&amp;idVersion=2020-09-02" TargetMode="External"/><Relationship Id="rId2" Type="http://schemas.openxmlformats.org/officeDocument/2006/relationships/hyperlink" Target="https://www.bcn.cl/leychile/navegar?idNorma=1142667&amp;idVersion=2020-09-02" TargetMode="Externa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www.bcn.cl/leychile/navegar?idNorma=1142667&amp;idParte=10155665&amp;idVersion=2020-09-02" TargetMode="External"/><Relationship Id="rId4" Type="http://schemas.openxmlformats.org/officeDocument/2006/relationships/hyperlink" Target="https://www.bcn.cl/leychile/navegar?idNorma=1142667&amp;idParte=10103272&amp;idVersion=2020-09-02" TargetMode="Externa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economipedia.com/definiciones/liquidez.html"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7006" y="416087"/>
            <a:ext cx="1436867" cy="702499"/>
          </a:xfrm>
          <a:prstGeom prst="rect">
            <a:avLst/>
          </a:prstGeom>
        </p:spPr>
      </p:pic>
      <p:sp>
        <p:nvSpPr>
          <p:cNvPr id="2" name="Título 1"/>
          <p:cNvSpPr>
            <a:spLocks noGrp="1"/>
          </p:cNvSpPr>
          <p:nvPr>
            <p:ph type="ctrTitle"/>
          </p:nvPr>
        </p:nvSpPr>
        <p:spPr>
          <a:xfrm>
            <a:off x="1897489" y="976393"/>
            <a:ext cx="9594504" cy="4889716"/>
          </a:xfrm>
        </p:spPr>
        <p:txBody>
          <a:bodyPr>
            <a:normAutofit/>
          </a:bodyPr>
          <a:lstStyle/>
          <a:p>
            <a:r>
              <a:rPr lang="es-CL" sz="4000" dirty="0">
                <a:solidFill>
                  <a:srgbClr val="2E6DA3"/>
                </a:solidFill>
                <a:latin typeface="Berlin Sans FB" panose="020E0602020502020306" pitchFamily="34" charset="0"/>
              </a:rPr>
              <a:t>CURSO </a:t>
            </a:r>
            <a:r>
              <a:rPr lang="es-CL" sz="4000" dirty="0" smtClean="0">
                <a:solidFill>
                  <a:srgbClr val="2E6DA3"/>
                </a:solidFill>
                <a:latin typeface="Berlin Sans FB" panose="020E0602020502020306" pitchFamily="34" charset="0"/>
              </a:rPr>
              <a:t/>
            </a:r>
            <a:br>
              <a:rPr lang="es-CL" sz="4000" dirty="0" smtClean="0">
                <a:solidFill>
                  <a:srgbClr val="2E6DA3"/>
                </a:solidFill>
                <a:latin typeface="Berlin Sans FB" panose="020E0602020502020306" pitchFamily="34" charset="0"/>
              </a:rPr>
            </a:br>
            <a:r>
              <a:rPr lang="es-CL" sz="4000" dirty="0" smtClean="0">
                <a:solidFill>
                  <a:srgbClr val="2E6DA3"/>
                </a:solidFill>
                <a:latin typeface="Berlin Sans FB" panose="020E0602020502020306" pitchFamily="34" charset="0"/>
              </a:rPr>
              <a:t/>
            </a:r>
            <a:br>
              <a:rPr lang="es-CL" sz="4000" dirty="0" smtClean="0">
                <a:solidFill>
                  <a:srgbClr val="2E6DA3"/>
                </a:solidFill>
                <a:latin typeface="Berlin Sans FB" panose="020E0602020502020306" pitchFamily="34" charset="0"/>
              </a:rPr>
            </a:br>
            <a:r>
              <a:rPr lang="es-CL" sz="4000" dirty="0" smtClean="0">
                <a:solidFill>
                  <a:srgbClr val="2E6DA3"/>
                </a:solidFill>
                <a:latin typeface="Berlin Sans FB" panose="020E0602020502020306" pitchFamily="34" charset="0"/>
              </a:rPr>
              <a:t>OPERATIVO CONTABLE</a:t>
            </a:r>
            <a:br>
              <a:rPr lang="es-CL" sz="4000" dirty="0" smtClean="0">
                <a:solidFill>
                  <a:srgbClr val="2E6DA3"/>
                </a:solidFill>
                <a:latin typeface="Berlin Sans FB" panose="020E0602020502020306" pitchFamily="34" charset="0"/>
              </a:rPr>
            </a:br>
            <a:r>
              <a:rPr lang="es-CL" sz="4000" dirty="0" smtClean="0">
                <a:solidFill>
                  <a:srgbClr val="2E6DA3"/>
                </a:solidFill>
                <a:latin typeface="Berlin Sans FB" panose="020E0602020502020306" pitchFamily="34" charset="0"/>
              </a:rPr>
              <a:t> </a:t>
            </a:r>
            <a:r>
              <a:rPr lang="es-CL" sz="4000" dirty="0">
                <a:solidFill>
                  <a:srgbClr val="2E6DA3"/>
                </a:solidFill>
                <a:latin typeface="Berlin Sans FB" panose="020E0602020502020306" pitchFamily="34" charset="0"/>
              </a:rPr>
              <a:t>Y </a:t>
            </a:r>
            <a:r>
              <a:rPr lang="es-CL" sz="4000" dirty="0" smtClean="0">
                <a:solidFill>
                  <a:srgbClr val="2E6DA3"/>
                </a:solidFill>
                <a:latin typeface="Berlin Sans FB" panose="020E0602020502020306" pitchFamily="34" charset="0"/>
              </a:rPr>
              <a:t/>
            </a:r>
            <a:br>
              <a:rPr lang="es-CL" sz="4000" dirty="0" smtClean="0">
                <a:solidFill>
                  <a:srgbClr val="2E6DA3"/>
                </a:solidFill>
                <a:latin typeface="Berlin Sans FB" panose="020E0602020502020306" pitchFamily="34" charset="0"/>
              </a:rPr>
            </a:br>
            <a:r>
              <a:rPr lang="es-CL" sz="4000" dirty="0" smtClean="0">
                <a:solidFill>
                  <a:srgbClr val="2E6DA3"/>
                </a:solidFill>
                <a:latin typeface="Berlin Sans FB" panose="020E0602020502020306" pitchFamily="34" charset="0"/>
              </a:rPr>
              <a:t>SUS </a:t>
            </a:r>
            <a:r>
              <a:rPr lang="es-CL" sz="4000" dirty="0">
                <a:solidFill>
                  <a:srgbClr val="2E6DA3"/>
                </a:solidFill>
                <a:latin typeface="Berlin Sans FB" panose="020E0602020502020306" pitchFamily="34" charset="0"/>
              </a:rPr>
              <a:t>MATICES TRIBUTARIAS</a:t>
            </a:r>
            <a:r>
              <a:rPr lang="es-CL" sz="4000" dirty="0"/>
              <a:t/>
            </a:r>
            <a:br>
              <a:rPr lang="es-CL" sz="4000" dirty="0"/>
            </a:br>
            <a:r>
              <a:rPr lang="es-CL" sz="4000" dirty="0">
                <a:solidFill>
                  <a:srgbClr val="2E6DA3"/>
                </a:solidFill>
                <a:latin typeface="Berlin Sans FB" panose="020E0602020502020306" pitchFamily="34" charset="0"/>
              </a:rPr>
              <a:t/>
            </a:r>
            <a:br>
              <a:rPr lang="es-CL" sz="4000" dirty="0">
                <a:solidFill>
                  <a:srgbClr val="2E6DA3"/>
                </a:solidFill>
                <a:latin typeface="Berlin Sans FB" panose="020E0602020502020306" pitchFamily="34" charset="0"/>
              </a:rPr>
            </a:br>
            <a:r>
              <a:rPr lang="es-CL" sz="3600" b="1" dirty="0"/>
              <a:t> </a:t>
            </a:r>
            <a:r>
              <a:rPr lang="es-CL" sz="3600" dirty="0"/>
              <a:t/>
            </a:r>
            <a:br>
              <a:rPr lang="es-CL" sz="3600" dirty="0"/>
            </a:br>
            <a:r>
              <a:rPr lang="es-ES" sz="2800" dirty="0">
                <a:solidFill>
                  <a:srgbClr val="2E6DA3"/>
                </a:solidFill>
                <a:latin typeface="Berlin Sans FB" panose="020E0602020502020306" pitchFamily="34" charset="0"/>
              </a:rPr>
              <a:t/>
            </a:r>
            <a:br>
              <a:rPr lang="es-ES" sz="2800" dirty="0">
                <a:solidFill>
                  <a:srgbClr val="2E6DA3"/>
                </a:solidFill>
                <a:latin typeface="Berlin Sans FB" panose="020E0602020502020306" pitchFamily="34" charset="0"/>
              </a:rPr>
            </a:br>
            <a:r>
              <a:rPr lang="es-ES" sz="2800" dirty="0" smtClean="0">
                <a:solidFill>
                  <a:srgbClr val="2E6DA3"/>
                </a:solidFill>
                <a:latin typeface="Berlin Sans FB" panose="020E0602020502020306" pitchFamily="34" charset="0"/>
              </a:rPr>
              <a:t>año </a:t>
            </a:r>
            <a:r>
              <a:rPr lang="es-ES" sz="2500" dirty="0" smtClean="0">
                <a:solidFill>
                  <a:srgbClr val="2E6DA3"/>
                </a:solidFill>
                <a:latin typeface="Berlin Sans FB" panose="020E0602020502020306" pitchFamily="34" charset="0"/>
              </a:rPr>
              <a:t>2023</a:t>
            </a:r>
            <a:endParaRPr lang="es-ES" sz="2500" dirty="0">
              <a:solidFill>
                <a:srgbClr val="2E6DA3"/>
              </a:solidFill>
              <a:latin typeface="Berlin Sans FB" panose="020E0602020502020306" pitchFamily="34" charset="0"/>
            </a:endParaRPr>
          </a:p>
        </p:txBody>
      </p:sp>
      <p:sp>
        <p:nvSpPr>
          <p:cNvPr id="6" name="Rectángulo 5"/>
          <p:cNvSpPr/>
          <p:nvPr/>
        </p:nvSpPr>
        <p:spPr>
          <a:xfrm>
            <a:off x="-1" y="3412901"/>
            <a:ext cx="283335" cy="3445099"/>
          </a:xfrm>
          <a:prstGeom prst="rect">
            <a:avLst/>
          </a:prstGeom>
          <a:solidFill>
            <a:srgbClr val="FFC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Rectángulo 6"/>
          <p:cNvSpPr/>
          <p:nvPr/>
        </p:nvSpPr>
        <p:spPr>
          <a:xfrm>
            <a:off x="-2" y="-32198"/>
            <a:ext cx="283335" cy="3445099"/>
          </a:xfrm>
          <a:prstGeom prst="rect">
            <a:avLst/>
          </a:prstGeom>
          <a:solidFill>
            <a:srgbClr val="2E6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Rectángulo 7"/>
          <p:cNvSpPr/>
          <p:nvPr/>
        </p:nvSpPr>
        <p:spPr>
          <a:xfrm>
            <a:off x="11921542" y="3412901"/>
            <a:ext cx="283335" cy="3445099"/>
          </a:xfrm>
          <a:prstGeom prst="rect">
            <a:avLst/>
          </a:prstGeom>
          <a:solidFill>
            <a:srgbClr val="2E6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Rectángulo 8"/>
          <p:cNvSpPr/>
          <p:nvPr/>
        </p:nvSpPr>
        <p:spPr>
          <a:xfrm>
            <a:off x="11921542" y="-32198"/>
            <a:ext cx="283335" cy="3445099"/>
          </a:xfrm>
          <a:prstGeom prst="rect">
            <a:avLst/>
          </a:prstGeom>
          <a:solidFill>
            <a:srgbClr val="FFC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Título 1">
            <a:extLst>
              <a:ext uri="{FF2B5EF4-FFF2-40B4-BE49-F238E27FC236}">
                <a16:creationId xmlns:a16="http://schemas.microsoft.com/office/drawing/2014/main" xmlns="" id="{AFD9D897-821C-4C80-B9FD-164995DEB94B}"/>
              </a:ext>
            </a:extLst>
          </p:cNvPr>
          <p:cNvSpPr txBox="1">
            <a:spLocks/>
          </p:cNvSpPr>
          <p:nvPr/>
        </p:nvSpPr>
        <p:spPr>
          <a:xfrm>
            <a:off x="1897489" y="3062796"/>
            <a:ext cx="8571724" cy="341549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spcBef>
                <a:spcPts val="0"/>
              </a:spcBef>
            </a:pPr>
            <a:r>
              <a:rPr lang="es-ES" sz="1800" dirty="0">
                <a:solidFill>
                  <a:srgbClr val="2E6DA3"/>
                </a:solidFill>
                <a:latin typeface="Berlin Sans FB" panose="020E0602020502020306" pitchFamily="34" charset="0"/>
              </a:rPr>
              <a:t>Roberto Lucero Villalobos</a:t>
            </a:r>
          </a:p>
          <a:p>
            <a:pPr algn="r">
              <a:lnSpc>
                <a:spcPct val="100000"/>
              </a:lnSpc>
              <a:spcBef>
                <a:spcPts val="0"/>
              </a:spcBef>
            </a:pPr>
            <a:r>
              <a:rPr lang="es-ES" sz="1800" dirty="0">
                <a:solidFill>
                  <a:srgbClr val="2E6DA3"/>
                </a:solidFill>
                <a:latin typeface="Berlin Sans FB" panose="020E0602020502020306" pitchFamily="34" charset="0"/>
              </a:rPr>
              <a:t>Contador Auditor PUCV</a:t>
            </a:r>
          </a:p>
        </p:txBody>
      </p:sp>
    </p:spTree>
    <p:extLst>
      <p:ext uri="{BB962C8B-B14F-4D97-AF65-F5344CB8AC3E}">
        <p14:creationId xmlns:p14="http://schemas.microsoft.com/office/powerpoint/2010/main" val="8003158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INVERSIONES EN EL MERCADO DE CAPITALES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10</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6" name="5 Rectángulo"/>
          <p:cNvSpPr/>
          <p:nvPr/>
        </p:nvSpPr>
        <p:spPr>
          <a:xfrm>
            <a:off x="914400" y="1445081"/>
            <a:ext cx="10401300" cy="4247317"/>
          </a:xfrm>
          <a:prstGeom prst="rect">
            <a:avLst/>
          </a:prstGeom>
        </p:spPr>
        <p:txBody>
          <a:bodyPr wrap="square">
            <a:spAutoFit/>
          </a:bodyPr>
          <a:lstStyle/>
          <a:p>
            <a:pPr algn="just"/>
            <a:r>
              <a:rPr lang="es-ES" dirty="0" smtClean="0"/>
              <a:t>……A su fecha de su realización</a:t>
            </a:r>
          </a:p>
          <a:p>
            <a:pPr algn="just"/>
            <a:endParaRPr lang="es-ES" dirty="0" smtClean="0"/>
          </a:p>
          <a:p>
            <a:pPr algn="just"/>
            <a:r>
              <a:rPr lang="es-ES" dirty="0" smtClean="0"/>
              <a:t>Fondos Mutuos</a:t>
            </a:r>
          </a:p>
          <a:p>
            <a:pPr algn="just"/>
            <a:r>
              <a:rPr lang="es-ES" dirty="0" smtClean="0"/>
              <a:t>                              Caja ( Banco)</a:t>
            </a:r>
          </a:p>
          <a:p>
            <a:pPr algn="just"/>
            <a:endParaRPr lang="es-ES" dirty="0" smtClean="0"/>
          </a:p>
          <a:p>
            <a:pPr algn="just"/>
            <a:r>
              <a:rPr lang="es-ES" dirty="0" smtClean="0"/>
              <a:t>….. A la fecha de su rescate </a:t>
            </a:r>
          </a:p>
          <a:p>
            <a:pPr algn="just"/>
            <a:r>
              <a:rPr lang="es-ES" dirty="0" smtClean="0"/>
              <a:t> </a:t>
            </a:r>
          </a:p>
          <a:p>
            <a:pPr algn="just"/>
            <a:r>
              <a:rPr lang="es-ES" dirty="0" smtClean="0"/>
              <a:t>Caja</a:t>
            </a:r>
          </a:p>
          <a:p>
            <a:pPr algn="just"/>
            <a:r>
              <a:rPr lang="es-ES" dirty="0"/>
              <a:t>                         Fondos </a:t>
            </a:r>
            <a:r>
              <a:rPr lang="es-ES" dirty="0" smtClean="0"/>
              <a:t>Mutuos</a:t>
            </a:r>
            <a:endParaRPr lang="es-ES" dirty="0"/>
          </a:p>
          <a:p>
            <a:pPr algn="just"/>
            <a:r>
              <a:rPr lang="es-ES" dirty="0" smtClean="0"/>
              <a:t>                         Intereses Ganados en FM (cuenta de resultados)</a:t>
            </a:r>
          </a:p>
          <a:p>
            <a:pPr algn="just"/>
            <a:r>
              <a:rPr lang="es-ES" dirty="0"/>
              <a:t> </a:t>
            </a:r>
            <a:r>
              <a:rPr lang="es-ES" dirty="0" smtClean="0"/>
              <a:t>                        </a:t>
            </a:r>
          </a:p>
          <a:p>
            <a:pPr algn="just"/>
            <a:r>
              <a:rPr lang="es-ES" dirty="0" smtClean="0"/>
              <a:t>Caja</a:t>
            </a:r>
          </a:p>
          <a:p>
            <a:pPr algn="just"/>
            <a:r>
              <a:rPr lang="es-ES" dirty="0" smtClean="0"/>
              <a:t>Pérdida en FM (cuenta de resultados)</a:t>
            </a:r>
          </a:p>
          <a:p>
            <a:pPr algn="just"/>
            <a:r>
              <a:rPr lang="es-ES" dirty="0" smtClean="0"/>
              <a:t>                         Fondos Mutuos</a:t>
            </a:r>
            <a:endParaRPr lang="es-ES" dirty="0"/>
          </a:p>
          <a:p>
            <a:pPr algn="just"/>
            <a:r>
              <a:rPr lang="es-ES" dirty="0"/>
              <a:t>                         </a:t>
            </a:r>
            <a:endParaRPr lang="es-ES" dirty="0" smtClean="0"/>
          </a:p>
        </p:txBody>
      </p:sp>
    </p:spTree>
    <p:extLst>
      <p:ext uri="{BB962C8B-B14F-4D97-AF65-F5344CB8AC3E}">
        <p14:creationId xmlns:p14="http://schemas.microsoft.com/office/powerpoint/2010/main" val="41396499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INVERSIONES EN EL MERCADO DE CAPITALES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11</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6" name="5 Rectángulo"/>
          <p:cNvSpPr/>
          <p:nvPr/>
        </p:nvSpPr>
        <p:spPr>
          <a:xfrm>
            <a:off x="914400" y="1445081"/>
            <a:ext cx="10401300" cy="3693319"/>
          </a:xfrm>
          <a:prstGeom prst="rect">
            <a:avLst/>
          </a:prstGeom>
        </p:spPr>
        <p:txBody>
          <a:bodyPr wrap="square">
            <a:spAutoFit/>
          </a:bodyPr>
          <a:lstStyle/>
          <a:p>
            <a:pPr algn="just"/>
            <a:r>
              <a:rPr lang="es-ES" dirty="0" smtClean="0"/>
              <a:t>….. Al cierre del ejercicio de quedar un saldo en FM</a:t>
            </a:r>
          </a:p>
          <a:p>
            <a:pPr algn="just"/>
            <a:endParaRPr lang="es-ES" dirty="0"/>
          </a:p>
          <a:p>
            <a:pPr algn="just"/>
            <a:r>
              <a:rPr lang="es-ES" dirty="0" smtClean="0"/>
              <a:t>Fondos </a:t>
            </a:r>
            <a:r>
              <a:rPr lang="es-ES" dirty="0"/>
              <a:t>Mutuos</a:t>
            </a:r>
          </a:p>
          <a:p>
            <a:pPr algn="just"/>
            <a:r>
              <a:rPr lang="es-ES" dirty="0" smtClean="0"/>
              <a:t>                         Ganancia  </a:t>
            </a:r>
            <a:r>
              <a:rPr lang="es-ES" dirty="0"/>
              <a:t>de Capital del FM( cuenta de resultados</a:t>
            </a:r>
            <a:r>
              <a:rPr lang="es-ES" dirty="0" smtClean="0"/>
              <a:t>)…………..variación + del valor cuota</a:t>
            </a:r>
            <a:endParaRPr lang="es-ES" dirty="0"/>
          </a:p>
          <a:p>
            <a:pPr algn="just"/>
            <a:endParaRPr lang="es-ES" dirty="0" smtClean="0"/>
          </a:p>
          <a:p>
            <a:pPr algn="just"/>
            <a:r>
              <a:rPr lang="es-ES" dirty="0" smtClean="0"/>
              <a:t>Ó</a:t>
            </a:r>
            <a:endParaRPr lang="es-ES" dirty="0"/>
          </a:p>
          <a:p>
            <a:pPr algn="just"/>
            <a:endParaRPr lang="es-ES" dirty="0" smtClean="0"/>
          </a:p>
          <a:p>
            <a:pPr algn="just"/>
            <a:r>
              <a:rPr lang="es-ES" dirty="0"/>
              <a:t>Pérdida de Capital del FM( cuenta de resultados</a:t>
            </a:r>
            <a:r>
              <a:rPr lang="es-ES" dirty="0" smtClean="0"/>
              <a:t>)……………………………………variación – del valor cuota</a:t>
            </a:r>
            <a:endParaRPr lang="es-ES" dirty="0"/>
          </a:p>
          <a:p>
            <a:pPr algn="just"/>
            <a:r>
              <a:rPr lang="es-ES" dirty="0" smtClean="0"/>
              <a:t>                         Fondos Mutuos</a:t>
            </a:r>
          </a:p>
          <a:p>
            <a:pPr algn="just"/>
            <a:endParaRPr lang="es-ES" dirty="0" smtClean="0"/>
          </a:p>
          <a:p>
            <a:pPr lvl="0" algn="just"/>
            <a:endParaRPr lang="es-ES" dirty="0" smtClean="0"/>
          </a:p>
          <a:p>
            <a:pPr algn="just"/>
            <a:endParaRPr lang="es-ES" dirty="0"/>
          </a:p>
          <a:p>
            <a:pPr algn="just"/>
            <a:endParaRPr lang="es-ES" dirty="0" smtClean="0"/>
          </a:p>
        </p:txBody>
      </p:sp>
    </p:spTree>
    <p:extLst>
      <p:ext uri="{BB962C8B-B14F-4D97-AF65-F5344CB8AC3E}">
        <p14:creationId xmlns:p14="http://schemas.microsoft.com/office/powerpoint/2010/main" val="16370325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INVERSIONES EN EL MERCADO DE CAPITALES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12</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6" name="5 Rectángulo"/>
          <p:cNvSpPr/>
          <p:nvPr/>
        </p:nvSpPr>
        <p:spPr>
          <a:xfrm>
            <a:off x="914400" y="1445081"/>
            <a:ext cx="10401300" cy="5355312"/>
          </a:xfrm>
          <a:prstGeom prst="rect">
            <a:avLst/>
          </a:prstGeom>
        </p:spPr>
        <p:txBody>
          <a:bodyPr wrap="square">
            <a:spAutoFit/>
          </a:bodyPr>
          <a:lstStyle/>
          <a:p>
            <a:pPr algn="just"/>
            <a:r>
              <a:rPr lang="es-ES" dirty="0" smtClean="0"/>
              <a:t>……A su fecha de su realización</a:t>
            </a:r>
          </a:p>
          <a:p>
            <a:pPr algn="just"/>
            <a:r>
              <a:rPr lang="es-ES" dirty="0" smtClean="0"/>
              <a:t>Depósito a Plazo</a:t>
            </a:r>
          </a:p>
          <a:p>
            <a:pPr algn="just"/>
            <a:r>
              <a:rPr lang="es-ES" dirty="0" smtClean="0"/>
              <a:t>                              Caja ( Banco)</a:t>
            </a:r>
          </a:p>
          <a:p>
            <a:pPr algn="just"/>
            <a:endParaRPr lang="es-ES" dirty="0" smtClean="0"/>
          </a:p>
          <a:p>
            <a:pPr algn="just"/>
            <a:r>
              <a:rPr lang="es-ES" dirty="0" smtClean="0"/>
              <a:t>….. A la fecha de su rescate </a:t>
            </a:r>
          </a:p>
          <a:p>
            <a:pPr algn="just"/>
            <a:r>
              <a:rPr lang="es-ES" dirty="0" smtClean="0"/>
              <a:t> </a:t>
            </a:r>
          </a:p>
          <a:p>
            <a:pPr algn="just"/>
            <a:r>
              <a:rPr lang="es-ES" dirty="0" smtClean="0"/>
              <a:t>Caja</a:t>
            </a:r>
          </a:p>
          <a:p>
            <a:pPr algn="just"/>
            <a:r>
              <a:rPr lang="es-ES" dirty="0"/>
              <a:t>                         </a:t>
            </a:r>
            <a:r>
              <a:rPr lang="es-ES" dirty="0" smtClean="0"/>
              <a:t>Depósito a Plazo</a:t>
            </a:r>
            <a:endParaRPr lang="es-ES" dirty="0"/>
          </a:p>
          <a:p>
            <a:pPr algn="just"/>
            <a:r>
              <a:rPr lang="es-ES" dirty="0" smtClean="0"/>
              <a:t>                         Intereses Ganados en DP (cuenta de resultados)</a:t>
            </a:r>
          </a:p>
          <a:p>
            <a:pPr algn="just"/>
            <a:r>
              <a:rPr lang="es-ES" dirty="0"/>
              <a:t> </a:t>
            </a:r>
            <a:r>
              <a:rPr lang="es-ES" dirty="0" smtClean="0"/>
              <a:t>                        </a:t>
            </a:r>
          </a:p>
          <a:p>
            <a:pPr algn="just"/>
            <a:r>
              <a:rPr lang="es-ES" dirty="0" smtClean="0"/>
              <a:t>                         </a:t>
            </a:r>
          </a:p>
          <a:p>
            <a:pPr algn="just"/>
            <a:r>
              <a:rPr lang="es-ES" dirty="0"/>
              <a:t>….. Al cierre del ejercicio de quedar el depósito a plazo</a:t>
            </a:r>
          </a:p>
          <a:p>
            <a:pPr algn="just"/>
            <a:endParaRPr lang="es-ES" dirty="0"/>
          </a:p>
          <a:p>
            <a:pPr algn="just"/>
            <a:r>
              <a:rPr lang="es-ES" dirty="0"/>
              <a:t>Depósito a Plazo</a:t>
            </a:r>
          </a:p>
          <a:p>
            <a:pPr algn="just"/>
            <a:r>
              <a:rPr lang="es-ES" dirty="0"/>
              <a:t>                         Intereses devengados DP ( cuenta de resultados)</a:t>
            </a:r>
          </a:p>
          <a:p>
            <a:pPr algn="just"/>
            <a:endParaRPr lang="es-ES" dirty="0"/>
          </a:p>
          <a:p>
            <a:pPr algn="just"/>
            <a:endParaRPr lang="es-ES" dirty="0" smtClean="0"/>
          </a:p>
          <a:p>
            <a:pPr algn="just"/>
            <a:endParaRPr lang="es-ES" dirty="0"/>
          </a:p>
          <a:p>
            <a:pPr algn="just"/>
            <a:endParaRPr lang="es-ES" dirty="0" smtClean="0"/>
          </a:p>
        </p:txBody>
      </p:sp>
    </p:spTree>
    <p:extLst>
      <p:ext uri="{BB962C8B-B14F-4D97-AF65-F5344CB8AC3E}">
        <p14:creationId xmlns:p14="http://schemas.microsoft.com/office/powerpoint/2010/main" val="5455428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INVERSIONES EN EL MERCADO DE CAPITALES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13</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6" name="5 Rectángulo"/>
          <p:cNvSpPr/>
          <p:nvPr/>
        </p:nvSpPr>
        <p:spPr>
          <a:xfrm>
            <a:off x="179614" y="1445080"/>
            <a:ext cx="11487150" cy="5339923"/>
          </a:xfrm>
          <a:prstGeom prst="rect">
            <a:avLst/>
          </a:prstGeom>
        </p:spPr>
        <p:txBody>
          <a:bodyPr wrap="square">
            <a:spAutoFit/>
          </a:bodyPr>
          <a:lstStyle/>
          <a:p>
            <a:pPr algn="just"/>
            <a:r>
              <a:rPr lang="es-ES" sz="2500" b="1" dirty="0" smtClean="0"/>
              <a:t>NIFF 9</a:t>
            </a:r>
          </a:p>
          <a:p>
            <a:pPr algn="just"/>
            <a:r>
              <a:rPr lang="es-ES" b="1" u="sng" dirty="0"/>
              <a:t>Objetivo </a:t>
            </a:r>
            <a:endParaRPr lang="es-ES" b="1" u="sng" dirty="0" smtClean="0"/>
          </a:p>
          <a:p>
            <a:pPr algn="just"/>
            <a:r>
              <a:rPr lang="es-ES" sz="1400" i="1" dirty="0"/>
              <a:t>El objetivo de esta Norma es establecer los principios para la información financiera sobre activos financieros y pasivos financieros, de forma que se presente información útil y relevante para los usuarios de los estados financieros para la evaluación de los importes, calendario e incertidumbre de los flujos de efectivo futuros de la entidad</a:t>
            </a:r>
            <a:r>
              <a:rPr lang="es-ES" sz="1400" i="1" dirty="0" smtClean="0"/>
              <a:t>.</a:t>
            </a:r>
          </a:p>
          <a:p>
            <a:pPr algn="just"/>
            <a:r>
              <a:rPr lang="es-ES" b="1" i="1" u="sng" dirty="0" smtClean="0"/>
              <a:t>Alcance</a:t>
            </a:r>
          </a:p>
          <a:p>
            <a:pPr algn="just"/>
            <a:r>
              <a:rPr lang="es-ES" dirty="0" smtClean="0"/>
              <a:t>…………….</a:t>
            </a:r>
          </a:p>
          <a:p>
            <a:pPr algn="just"/>
            <a:r>
              <a:rPr lang="es-ES" sz="1400" i="1" dirty="0"/>
              <a:t>(d) los instrumentos financieros emitidos por la entidad que cumplan la definición de un instrumento de patrimonio de la NIC 32 (incluyendo opciones y certificados de opción para la suscripción de acciones) o que se requiera que sean clasificados como un instrumento de patrimonio de acuerdo con los párrafos 16A y 16B o los párrafos 16C y 16D de la NIC 32. No obstante, el tenedor de este instrumento de patrimonio aplicará esta Norma a esos instrumentos, a menos que cumplan la excepción mencionada en el apartado (a) anterior.</a:t>
            </a:r>
          </a:p>
          <a:p>
            <a:pPr algn="just"/>
            <a:r>
              <a:rPr lang="es-CL" b="1" i="1" u="sng" dirty="0"/>
              <a:t>Reconocimiento inicial </a:t>
            </a:r>
            <a:endParaRPr lang="es-CL" b="1" i="1" u="sng" dirty="0" smtClean="0"/>
          </a:p>
          <a:p>
            <a:pPr algn="just"/>
            <a:r>
              <a:rPr lang="es-ES" sz="1400" i="1" dirty="0"/>
              <a:t>Una entidad reconocerá un activo financiero o un pasivo financiero en su estado de situación financiera cuando, y solo cuando, se convierta en parte de las cláusulas contractuales del instrumento (véanse los párrafos B3.1.1 y B3.1.2). Cuando una entidad reconozca por primera vez un activo financiero, lo clasificará de acuerdo con los párrafos 4.1.1 a 4.1.5 y lo medirá de acuerdo con los párrafos 5.1.1 y 5.1.3. Cuando una entidad reconozca por primera vez un pasivo financiero, lo clasificará de acuerdo con los párrafos 4.2.1 y 4.2.2 y lo medirá de acuerdo con el párrafo 5.1.1</a:t>
            </a:r>
            <a:r>
              <a:rPr lang="es-ES" sz="1400" i="1" dirty="0" smtClean="0"/>
              <a:t>.</a:t>
            </a:r>
          </a:p>
          <a:p>
            <a:pPr algn="just"/>
            <a:r>
              <a:rPr lang="es-ES" b="1" i="1" u="sng" dirty="0"/>
              <a:t>Baja en cuentas de activos financieros</a:t>
            </a:r>
          </a:p>
          <a:p>
            <a:pPr algn="just"/>
            <a:r>
              <a:rPr lang="es-ES" dirty="0" smtClean="0"/>
              <a:t>…….</a:t>
            </a:r>
          </a:p>
          <a:p>
            <a:pPr algn="just"/>
            <a:r>
              <a:rPr lang="es-ES" sz="1400" i="1" dirty="0"/>
              <a:t>Una entidad dará de baja en cuentas un activo financiero cuando, y solo cuando: (a) expiren los derechos contractuales sobre los flujos de efectivo del activo financiero, o (b) se transfiera el activo financiero, como establecen los párrafos 3.2.4 y 3.2.5 y la transferencia cumpla con los requisitos para la baja en cuentas, de acuerdo con el párrafo 3.2.6.</a:t>
            </a:r>
          </a:p>
        </p:txBody>
      </p:sp>
    </p:spTree>
    <p:extLst>
      <p:ext uri="{BB962C8B-B14F-4D97-AF65-F5344CB8AC3E}">
        <p14:creationId xmlns:p14="http://schemas.microsoft.com/office/powerpoint/2010/main" val="31397456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INVERSIONES EN EL MERCADO DE CAPITALES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14</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7" name="6 Rectángulo"/>
          <p:cNvSpPr/>
          <p:nvPr/>
        </p:nvSpPr>
        <p:spPr>
          <a:xfrm>
            <a:off x="285750" y="1305342"/>
            <a:ext cx="11381014" cy="4247317"/>
          </a:xfrm>
          <a:prstGeom prst="rect">
            <a:avLst/>
          </a:prstGeom>
        </p:spPr>
        <p:txBody>
          <a:bodyPr wrap="square">
            <a:spAutoFit/>
          </a:bodyPr>
          <a:lstStyle/>
          <a:p>
            <a:pPr algn="just"/>
            <a:r>
              <a:rPr lang="es-ES" dirty="0"/>
              <a:t>ENTONCES</a:t>
            </a:r>
          </a:p>
          <a:p>
            <a:pPr fontAlgn="base"/>
            <a:r>
              <a:rPr lang="es-ES" b="1" dirty="0"/>
              <a:t>¿Cuál es la diferencia entre depósitos a plazo y fondos mutuos?</a:t>
            </a:r>
          </a:p>
          <a:p>
            <a:pPr algn="just" fontAlgn="base"/>
            <a:r>
              <a:rPr lang="es-ES" dirty="0"/>
              <a:t>La principal diferencia entre los </a:t>
            </a:r>
            <a:r>
              <a:rPr lang="es-ES" b="1" dirty="0">
                <a:hlinkClick r:id="rId3" tooltip="depósitos a plazo. Abre en nueva ventana"/>
              </a:rPr>
              <a:t>depósitos a plazo</a:t>
            </a:r>
            <a:r>
              <a:rPr lang="es-ES" dirty="0"/>
              <a:t> y </a:t>
            </a:r>
            <a:r>
              <a:rPr lang="es-ES" b="1" dirty="0"/>
              <a:t>los fondos mutuos</a:t>
            </a:r>
            <a:r>
              <a:rPr lang="es-ES" dirty="0"/>
              <a:t> es que, si bien ambos generan rentabilidad, el primero puede considerarse como un producto de ahorro y el segundo como un producto de inversión. </a:t>
            </a:r>
            <a:br>
              <a:rPr lang="es-ES" dirty="0"/>
            </a:br>
            <a:r>
              <a:rPr lang="es-ES" dirty="0" smtClean="0"/>
              <a:t>En </a:t>
            </a:r>
            <a:r>
              <a:rPr lang="es-ES" dirty="0"/>
              <a:t>los depósitos a plazo conoces de cuánto dinero vas a disponer, porque sabes qué interés generarás desde el principio. En los fondos mutuos no conoces el beneficio de tu inversión hasta que retiras tus ahorros. </a:t>
            </a:r>
            <a:br>
              <a:rPr lang="es-ES" dirty="0"/>
            </a:br>
            <a:r>
              <a:rPr lang="es-ES" dirty="0" smtClean="0"/>
              <a:t>En </a:t>
            </a:r>
            <a:r>
              <a:rPr lang="es-ES" dirty="0"/>
              <a:t>el fondo mutuo puedes disponer de tu dinero en el momento que lo desees, mientras que en los depósitos a plazo tienes que esperar a que termine el tiempo que pactaste con el banco para retirar tu dinero.  </a:t>
            </a:r>
          </a:p>
          <a:p>
            <a:pPr algn="just"/>
            <a:endParaRPr lang="es-ES" dirty="0"/>
          </a:p>
          <a:p>
            <a:r>
              <a:rPr lang="es-ES" b="1" dirty="0"/>
              <a:t>¿Qué son las Cuotas y los Valores Cuota?</a:t>
            </a:r>
          </a:p>
          <a:p>
            <a:r>
              <a:rPr lang="es-ES" dirty="0"/>
              <a:t>Las cuotas son las unidades elementales en que se subdivide el patrimonio del fondo mutuo. Es decir, el patrimonio total se divide en partes iguales llamadas Cuotas. Así, cuando un cliente invierte en un Fondo Mutuo, adquiere (suscribe) un cierto número de Cuotas. Estas poseen un valor, llamado Valor Cuota, que cambia diariamente y que refleja la rentabilidad que ha obtenido el Fondo. </a:t>
            </a:r>
          </a:p>
          <a:p>
            <a:endParaRPr lang="es-ES" b="1" dirty="0"/>
          </a:p>
        </p:txBody>
      </p:sp>
    </p:spTree>
    <p:extLst>
      <p:ext uri="{BB962C8B-B14F-4D97-AF65-F5344CB8AC3E}">
        <p14:creationId xmlns:p14="http://schemas.microsoft.com/office/powerpoint/2010/main" val="14485794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INVERSIONES EN EL MERCADO DE CAPITALES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15</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7" name="6 Rectángulo"/>
          <p:cNvSpPr/>
          <p:nvPr/>
        </p:nvSpPr>
        <p:spPr>
          <a:xfrm>
            <a:off x="285750" y="1305342"/>
            <a:ext cx="11381014" cy="4247317"/>
          </a:xfrm>
          <a:prstGeom prst="rect">
            <a:avLst/>
          </a:prstGeom>
        </p:spPr>
        <p:txBody>
          <a:bodyPr wrap="square">
            <a:spAutoFit/>
          </a:bodyPr>
          <a:lstStyle/>
          <a:p>
            <a:pPr algn="just"/>
            <a:r>
              <a:rPr lang="es-ES" dirty="0" smtClean="0"/>
              <a:t>ENTONCES</a:t>
            </a:r>
          </a:p>
          <a:p>
            <a:pPr algn="just"/>
            <a:endParaRPr lang="es-ES" dirty="0"/>
          </a:p>
          <a:p>
            <a:r>
              <a:rPr lang="es-ES" b="1" dirty="0"/>
              <a:t>¿Cómo se genera la rentabilidad en los Fondos Mutuos</a:t>
            </a:r>
            <a:r>
              <a:rPr lang="es-ES" b="1" dirty="0" smtClean="0"/>
              <a:t>?</a:t>
            </a:r>
          </a:p>
          <a:p>
            <a:endParaRPr lang="es-ES" b="1" dirty="0"/>
          </a:p>
          <a:p>
            <a:r>
              <a:rPr lang="es-ES" dirty="0"/>
              <a:t>La rentabilidad de los fondos mutuos es generada principalmente por dos factores</a:t>
            </a:r>
            <a:r>
              <a:rPr lang="es-ES" dirty="0" smtClean="0"/>
              <a:t>:</a:t>
            </a:r>
          </a:p>
          <a:p>
            <a:endParaRPr lang="es-ES" dirty="0"/>
          </a:p>
          <a:p>
            <a:r>
              <a:rPr lang="es-ES" b="1" dirty="0"/>
              <a:t>Ganancia o pérdida de capital</a:t>
            </a:r>
            <a:r>
              <a:rPr lang="es-ES" b="1" dirty="0" smtClean="0"/>
              <a:t>: </a:t>
            </a:r>
            <a:r>
              <a:rPr lang="es-ES" dirty="0" smtClean="0"/>
              <a:t>se </a:t>
            </a:r>
            <a:r>
              <a:rPr lang="es-ES" dirty="0"/>
              <a:t>refiere al momento en que los activos que son mantenidos por el fondo mutuo cambian su valor. Se generan </a:t>
            </a:r>
            <a:r>
              <a:rPr lang="es-ES" b="1" dirty="0"/>
              <a:t>ganancias</a:t>
            </a:r>
            <a:r>
              <a:rPr lang="es-ES" dirty="0"/>
              <a:t> o </a:t>
            </a:r>
            <a:r>
              <a:rPr lang="es-ES" b="1" dirty="0"/>
              <a:t>pérdidas de capital</a:t>
            </a:r>
            <a:r>
              <a:rPr lang="es-ES" dirty="0"/>
              <a:t> para el fondo, que se ven reflejadas en un mayor o menor valor de la cuota</a:t>
            </a:r>
            <a:r>
              <a:rPr lang="es-ES" dirty="0" smtClean="0"/>
              <a:t>.</a:t>
            </a:r>
          </a:p>
          <a:p>
            <a:endParaRPr lang="es-ES" dirty="0"/>
          </a:p>
          <a:p>
            <a:r>
              <a:rPr lang="es-ES" b="1" dirty="0"/>
              <a:t>Dividendos e intereses:</a:t>
            </a:r>
            <a:r>
              <a:rPr lang="es-ES" dirty="0"/>
              <a:t> corresponden a las ganancias que generan los fondos mutuos a sus inversionistas, a través de los </a:t>
            </a:r>
            <a:r>
              <a:rPr lang="es-ES" b="1" dirty="0"/>
              <a:t>intereses</a:t>
            </a:r>
            <a:r>
              <a:rPr lang="es-ES" dirty="0"/>
              <a:t> o </a:t>
            </a:r>
            <a:r>
              <a:rPr lang="es-ES" b="1" dirty="0"/>
              <a:t>dividendos</a:t>
            </a:r>
            <a:r>
              <a:rPr lang="es-ES" dirty="0"/>
              <a:t> pagados por los instrumentos que mantienen, por ejemplo, inversiones en instrumentos de deuda o </a:t>
            </a:r>
            <a:r>
              <a:rPr lang="es-ES" b="1" dirty="0"/>
              <a:t>acciones</a:t>
            </a:r>
            <a:r>
              <a:rPr lang="es-ES" dirty="0"/>
              <a:t> de </a:t>
            </a:r>
            <a:r>
              <a:rPr lang="es-ES" b="1" dirty="0"/>
              <a:t>sociedades anónimas</a:t>
            </a:r>
            <a:r>
              <a:rPr lang="es-ES" dirty="0"/>
              <a:t>. O bien, en éste último caso, los dividendos pueden también ser distribuidos entre los partícipes del fondo.</a:t>
            </a:r>
          </a:p>
          <a:p>
            <a:pPr algn="just"/>
            <a:endParaRPr lang="es-ES" b="1" dirty="0"/>
          </a:p>
        </p:txBody>
      </p:sp>
    </p:spTree>
    <p:extLst>
      <p:ext uri="{BB962C8B-B14F-4D97-AF65-F5344CB8AC3E}">
        <p14:creationId xmlns:p14="http://schemas.microsoft.com/office/powerpoint/2010/main" val="20503343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INVERSIONES EN EL MERCADO DE CAPITALES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16</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12" name="11 Rectángulo"/>
          <p:cNvSpPr/>
          <p:nvPr/>
        </p:nvSpPr>
        <p:spPr>
          <a:xfrm>
            <a:off x="449036" y="1445079"/>
            <a:ext cx="11366194" cy="3724096"/>
          </a:xfrm>
          <a:prstGeom prst="rect">
            <a:avLst/>
          </a:prstGeom>
        </p:spPr>
        <p:txBody>
          <a:bodyPr wrap="square">
            <a:spAutoFit/>
          </a:bodyPr>
          <a:lstStyle/>
          <a:p>
            <a:r>
              <a:rPr lang="es-ES" dirty="0"/>
              <a:t>Pregunta	  ID:   001.002.1428.008	 Fecha de Creación:   25/05/2004</a:t>
            </a:r>
          </a:p>
          <a:p>
            <a:r>
              <a:rPr lang="es-ES" sz="2000" b="1" dirty="0"/>
              <a:t>¿Cómo se declaran los valores de fondos mutuos no rescatados?</a:t>
            </a:r>
          </a:p>
          <a:p>
            <a:endParaRPr lang="es-ES" dirty="0"/>
          </a:p>
          <a:p>
            <a:r>
              <a:rPr lang="es-ES" dirty="0"/>
              <a:t> Respuesta	 Fecha de Actualización:   </a:t>
            </a:r>
            <a:r>
              <a:rPr lang="es-ES" dirty="0" smtClean="0"/>
              <a:t>02/08/2023</a:t>
            </a:r>
          </a:p>
          <a:p>
            <a:endParaRPr lang="es-ES" dirty="0"/>
          </a:p>
          <a:p>
            <a:pPr algn="just"/>
            <a:r>
              <a:rPr lang="es-ES" dirty="0"/>
              <a:t>Los valores por fondos mutuos no rescatados no deben declararse.</a:t>
            </a:r>
          </a:p>
          <a:p>
            <a:pPr algn="just"/>
            <a:endParaRPr lang="es-ES" dirty="0"/>
          </a:p>
          <a:p>
            <a:pPr algn="just"/>
            <a:r>
              <a:rPr lang="es-ES" dirty="0"/>
              <a:t>Los valores que sí deben ser declarados por fondos mutuos son aquellas rentas provenientes del mayor valor obtenido en el rescate de cuotas de fondos mutuos, es decir, los valores percibidos.</a:t>
            </a:r>
          </a:p>
          <a:p>
            <a:pPr algn="just"/>
            <a:endParaRPr lang="es-ES" dirty="0"/>
          </a:p>
          <a:p>
            <a:pPr algn="just"/>
            <a:r>
              <a:rPr lang="es-ES" dirty="0"/>
              <a:t>Si estas rentas de fondos mutuos benefician a contribuyentes que desarrollan actividades correspondientes a los números 1, 3, 4 y 5 del Artículo 20, N° 2, de la Ley de la Renta, demostradas a través de rentas efectivas mediante un balance general, deberán ser registradas sólo en estos números y en el momento de ser percibidas o devengadas</a:t>
            </a:r>
            <a:endParaRPr lang="es-CL" dirty="0"/>
          </a:p>
        </p:txBody>
      </p:sp>
    </p:spTree>
    <p:extLst>
      <p:ext uri="{BB962C8B-B14F-4D97-AF65-F5344CB8AC3E}">
        <p14:creationId xmlns:p14="http://schemas.microsoft.com/office/powerpoint/2010/main" val="18105523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ESTIMACIÓN DEUDORES INCOBRABLES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17</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6" name="5 Rectángulo"/>
          <p:cNvSpPr/>
          <p:nvPr/>
        </p:nvSpPr>
        <p:spPr>
          <a:xfrm>
            <a:off x="359229" y="1859340"/>
            <a:ext cx="11087099" cy="4524315"/>
          </a:xfrm>
          <a:prstGeom prst="rect">
            <a:avLst/>
          </a:prstGeom>
        </p:spPr>
        <p:txBody>
          <a:bodyPr wrap="square">
            <a:spAutoFit/>
          </a:bodyPr>
          <a:lstStyle/>
          <a:p>
            <a:pPr algn="just"/>
            <a:r>
              <a:rPr lang="es-ES" dirty="0"/>
              <a:t>….. Al cierre del </a:t>
            </a:r>
            <a:r>
              <a:rPr lang="es-ES" dirty="0" smtClean="0"/>
              <a:t>año 1</a:t>
            </a:r>
          </a:p>
          <a:p>
            <a:pPr algn="just"/>
            <a:r>
              <a:rPr lang="es-ES" dirty="0" smtClean="0"/>
              <a:t>Se estima un % de pérdida</a:t>
            </a:r>
            <a:endParaRPr lang="es-ES" dirty="0"/>
          </a:p>
          <a:p>
            <a:pPr algn="just"/>
            <a:r>
              <a:rPr lang="es-ES" dirty="0" smtClean="0"/>
              <a:t>Pérdida por Deudores Incobrables ( cuenta de resultados)</a:t>
            </a:r>
            <a:endParaRPr lang="es-ES" dirty="0"/>
          </a:p>
          <a:p>
            <a:pPr algn="just"/>
            <a:r>
              <a:rPr lang="es-ES" dirty="0"/>
              <a:t>                         </a:t>
            </a:r>
            <a:r>
              <a:rPr lang="es-ES" dirty="0" smtClean="0"/>
              <a:t>Estimación Deudores Incobrables ( cuenta de activo)</a:t>
            </a:r>
          </a:p>
          <a:p>
            <a:pPr algn="just"/>
            <a:endParaRPr lang="es-ES" dirty="0"/>
          </a:p>
          <a:p>
            <a:pPr algn="just"/>
            <a:r>
              <a:rPr lang="es-ES" dirty="0"/>
              <a:t>….. </a:t>
            </a:r>
            <a:r>
              <a:rPr lang="es-ES" dirty="0" smtClean="0"/>
              <a:t>En el año 2 </a:t>
            </a:r>
          </a:p>
          <a:p>
            <a:pPr algn="just"/>
            <a:r>
              <a:rPr lang="es-ES" dirty="0" smtClean="0"/>
              <a:t>Se castiga la deuda </a:t>
            </a:r>
          </a:p>
          <a:p>
            <a:pPr algn="just"/>
            <a:r>
              <a:rPr lang="es-ES" dirty="0" smtClean="0"/>
              <a:t>Estimación </a:t>
            </a:r>
            <a:r>
              <a:rPr lang="es-ES" dirty="0"/>
              <a:t>Deudores Incobrables ( cuenta de activo)</a:t>
            </a:r>
          </a:p>
          <a:p>
            <a:pPr algn="just"/>
            <a:r>
              <a:rPr lang="es-ES" dirty="0" smtClean="0"/>
              <a:t>                         Deudores</a:t>
            </a:r>
          </a:p>
          <a:p>
            <a:pPr algn="just"/>
            <a:endParaRPr lang="es-ES" dirty="0"/>
          </a:p>
          <a:p>
            <a:pPr algn="just"/>
            <a:r>
              <a:rPr lang="es-ES" smtClean="0"/>
              <a:t>O </a:t>
            </a:r>
          </a:p>
          <a:p>
            <a:pPr algn="just"/>
            <a:r>
              <a:rPr lang="es-ES" smtClean="0"/>
              <a:t>En </a:t>
            </a:r>
            <a:r>
              <a:rPr lang="es-ES" dirty="0" smtClean="0"/>
              <a:t>el año 2 </a:t>
            </a:r>
          </a:p>
          <a:p>
            <a:pPr algn="just"/>
            <a:r>
              <a:rPr lang="es-ES" dirty="0" smtClean="0"/>
              <a:t>Se reversa la estimación</a:t>
            </a:r>
          </a:p>
          <a:p>
            <a:pPr algn="just"/>
            <a:r>
              <a:rPr lang="es-ES" dirty="0"/>
              <a:t>Estimación Deudores Incobrables ( cuenta de activo)</a:t>
            </a:r>
          </a:p>
          <a:p>
            <a:pPr algn="just"/>
            <a:r>
              <a:rPr lang="es-ES" dirty="0"/>
              <a:t>                         </a:t>
            </a:r>
            <a:r>
              <a:rPr lang="es-ES" dirty="0" smtClean="0"/>
              <a:t>Resultados Acumulados</a:t>
            </a:r>
            <a:endParaRPr lang="es-ES" dirty="0"/>
          </a:p>
          <a:p>
            <a:pPr algn="just"/>
            <a:endParaRPr lang="es-ES" dirty="0"/>
          </a:p>
        </p:txBody>
      </p:sp>
    </p:spTree>
    <p:extLst>
      <p:ext uri="{BB962C8B-B14F-4D97-AF65-F5344CB8AC3E}">
        <p14:creationId xmlns:p14="http://schemas.microsoft.com/office/powerpoint/2010/main" val="16346257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ESTIMACIÓN DEUDORES INCOBRABLES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18</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6" name="5 Rectángulo"/>
          <p:cNvSpPr/>
          <p:nvPr/>
        </p:nvSpPr>
        <p:spPr>
          <a:xfrm>
            <a:off x="179614" y="1445081"/>
            <a:ext cx="11487150" cy="3616375"/>
          </a:xfrm>
          <a:prstGeom prst="rect">
            <a:avLst/>
          </a:prstGeom>
        </p:spPr>
        <p:txBody>
          <a:bodyPr wrap="square">
            <a:spAutoFit/>
          </a:bodyPr>
          <a:lstStyle/>
          <a:p>
            <a:pPr algn="just"/>
            <a:r>
              <a:rPr lang="es-ES" sz="2500" b="1" dirty="0" smtClean="0"/>
              <a:t>NIC 37 </a:t>
            </a:r>
          </a:p>
          <a:p>
            <a:pPr algn="just"/>
            <a:r>
              <a:rPr lang="es-ES" b="1" u="sng" dirty="0"/>
              <a:t>Objetivo </a:t>
            </a:r>
            <a:endParaRPr lang="es-ES" b="1" u="sng" dirty="0" smtClean="0"/>
          </a:p>
          <a:p>
            <a:pPr algn="just"/>
            <a:r>
              <a:rPr lang="es-ES" sz="1400" i="1" dirty="0"/>
              <a:t>El objetivo de esta Norma es asegurar que se utilicen las bases apropiadas para el reconocimiento y la medición de las provisiones, pasivos contingentes y activos contingentes, así como que se revele la información complementaria suficiente, por medio de las notas, como para permitir a los usuarios comprender la naturaleza, calendario de vencimiento e importes, de las anteriores partidas. </a:t>
            </a:r>
            <a:endParaRPr lang="es-ES" sz="1400" i="1" dirty="0" smtClean="0"/>
          </a:p>
          <a:p>
            <a:pPr algn="just"/>
            <a:r>
              <a:rPr lang="es-ES" b="1" u="sng" dirty="0" smtClean="0"/>
              <a:t>Alcance  </a:t>
            </a:r>
            <a:endParaRPr lang="es-ES" b="1" u="sng" dirty="0"/>
          </a:p>
          <a:p>
            <a:pPr algn="just"/>
            <a:r>
              <a:rPr lang="es-ES" sz="1400" dirty="0"/>
              <a:t>Esta Norma debe ser aplicada por todas las entidades, al proceder a contabilizar sus provisiones, pasivos contingentes y activos contingentes</a:t>
            </a:r>
            <a:r>
              <a:rPr lang="es-ES" sz="1400" dirty="0" smtClean="0"/>
              <a:t>, con algunas excepciones</a:t>
            </a:r>
          </a:p>
          <a:p>
            <a:pPr algn="just"/>
            <a:r>
              <a:rPr lang="es-ES" sz="1400" dirty="0"/>
              <a:t>Cuando otra Norma se ocupe de un tipo específico de provisión, pasivo contingente o activo contingente, una entidad aplicará esa Norma en lugar de la presente. Por ejemplo, ciertos tipos de provisiones se abordan en las Normas </a:t>
            </a:r>
            <a:r>
              <a:rPr lang="es-ES" sz="1400" dirty="0" smtClean="0"/>
              <a:t>sobre:</a:t>
            </a:r>
          </a:p>
          <a:p>
            <a:pPr algn="just"/>
            <a:r>
              <a:rPr lang="es-ES" sz="1400" i="1" dirty="0" smtClean="0"/>
              <a:t>-------</a:t>
            </a:r>
          </a:p>
          <a:p>
            <a:pPr algn="just"/>
            <a:r>
              <a:rPr lang="es-ES" sz="1400" dirty="0" smtClean="0"/>
              <a:t>g) ingresos </a:t>
            </a:r>
            <a:r>
              <a:rPr lang="es-ES" sz="1400" dirty="0"/>
              <a:t>de actividades ordinarias procedentes de contratos con clientes (véase la NIIF 15 Ingresos de Actividades Ordinarias procedentes de Contratos con Clientes). Sin embargo, como la NIIF 15 no contiene ninguna especificación para abordar contratos con clientes que resulten, o vayan a ser, onerosos, esta Norma se aplica a estos casos.</a:t>
            </a:r>
            <a:endParaRPr lang="es-ES" sz="1400" i="1" dirty="0"/>
          </a:p>
          <a:p>
            <a:pPr algn="just"/>
            <a:endParaRPr lang="es-ES" sz="1400" i="1" dirty="0" smtClean="0"/>
          </a:p>
        </p:txBody>
      </p:sp>
    </p:spTree>
    <p:extLst>
      <p:ext uri="{BB962C8B-B14F-4D97-AF65-F5344CB8AC3E}">
        <p14:creationId xmlns:p14="http://schemas.microsoft.com/office/powerpoint/2010/main" val="18209971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fontScale="62500" lnSpcReduction="20000"/>
          </a:bodyPr>
          <a:lstStyle/>
          <a:p>
            <a:pPr marL="0" indent="0">
              <a:buNone/>
            </a:pPr>
            <a:r>
              <a:rPr lang="es-ES" dirty="0"/>
              <a:t>Pregunta	  ID:   001.002.1042.008	 Fecha de Creación:   03/03/2004</a:t>
            </a:r>
          </a:p>
          <a:p>
            <a:pPr marL="0" indent="0">
              <a:buNone/>
            </a:pPr>
            <a:r>
              <a:rPr lang="es-ES" dirty="0"/>
              <a:t>¿Cuáles son los requisitos que permiten admitir la deducción de castigos por créditos incobrables</a:t>
            </a:r>
            <a:r>
              <a:rPr lang="es-ES" dirty="0" smtClean="0"/>
              <a:t>?</a:t>
            </a:r>
          </a:p>
          <a:p>
            <a:pPr marL="0" indent="0">
              <a:buNone/>
            </a:pPr>
            <a:endParaRPr lang="es-ES" dirty="0"/>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ESTIMACIÓN DEUDORES INCOBRABLES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19</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6" name="5 Rectángulo"/>
          <p:cNvSpPr/>
          <p:nvPr/>
        </p:nvSpPr>
        <p:spPr>
          <a:xfrm>
            <a:off x="914400" y="1445081"/>
            <a:ext cx="10401300" cy="923330"/>
          </a:xfrm>
          <a:prstGeom prst="rect">
            <a:avLst/>
          </a:prstGeom>
        </p:spPr>
        <p:txBody>
          <a:bodyPr wrap="square">
            <a:spAutoFit/>
          </a:bodyPr>
          <a:lstStyle/>
          <a:p>
            <a:pPr lvl="0" algn="just"/>
            <a:endParaRPr lang="es-ES" dirty="0" smtClean="0"/>
          </a:p>
          <a:p>
            <a:pPr algn="just"/>
            <a:endParaRPr lang="es-ES" dirty="0"/>
          </a:p>
          <a:p>
            <a:pPr algn="just"/>
            <a:endParaRPr lang="es-ES" dirty="0" smtClean="0"/>
          </a:p>
        </p:txBody>
      </p:sp>
      <p:graphicFrame>
        <p:nvGraphicFramePr>
          <p:cNvPr id="12" name="11 Tabla"/>
          <p:cNvGraphicFramePr>
            <a:graphicFrameLocks noGrp="1"/>
          </p:cNvGraphicFramePr>
          <p:nvPr>
            <p:extLst>
              <p:ext uri="{D42A27DB-BD31-4B8C-83A1-F6EECF244321}">
                <p14:modId xmlns:p14="http://schemas.microsoft.com/office/powerpoint/2010/main" val="3879534599"/>
              </p:ext>
            </p:extLst>
          </p:nvPr>
        </p:nvGraphicFramePr>
        <p:xfrm>
          <a:off x="1159330" y="1906746"/>
          <a:ext cx="9462406" cy="4763416"/>
        </p:xfrm>
        <a:graphic>
          <a:graphicData uri="http://schemas.openxmlformats.org/drawingml/2006/table">
            <a:tbl>
              <a:tblPr/>
              <a:tblGrid>
                <a:gridCol w="5229225">
                  <a:extLst>
                    <a:ext uri="{9D8B030D-6E8A-4147-A177-3AD203B41FA5}">
                      <a16:colId xmlns:a16="http://schemas.microsoft.com/office/drawing/2014/main" xmlns="" val="20000"/>
                    </a:ext>
                  </a:extLst>
                </a:gridCol>
                <a:gridCol w="4233181">
                  <a:extLst>
                    <a:ext uri="{9D8B030D-6E8A-4147-A177-3AD203B41FA5}">
                      <a16:colId xmlns:a16="http://schemas.microsoft.com/office/drawing/2014/main" xmlns="" val="20001"/>
                    </a:ext>
                  </a:extLst>
                </a:gridCol>
              </a:tblGrid>
              <a:tr h="157343">
                <a:tc>
                  <a:txBody>
                    <a:bodyPr/>
                    <a:lstStyle/>
                    <a:p>
                      <a:r>
                        <a:rPr lang="es-CL" sz="900" b="1"/>
                        <a:t>Respuesta</a:t>
                      </a:r>
                      <a:endParaRPr lang="es-CL" sz="900"/>
                    </a:p>
                  </a:txBody>
                  <a:tcPr marL="13564" marR="13564" marT="13564" marB="13564" anchor="ctr">
                    <a:lnL>
                      <a:noFill/>
                    </a:lnL>
                    <a:lnR>
                      <a:noFill/>
                    </a:lnR>
                    <a:lnT>
                      <a:noFill/>
                    </a:lnT>
                    <a:lnB>
                      <a:noFill/>
                    </a:lnB>
                    <a:solidFill>
                      <a:srgbClr val="C0C0C0"/>
                    </a:solidFill>
                  </a:tcPr>
                </a:tc>
                <a:tc>
                  <a:txBody>
                    <a:bodyPr/>
                    <a:lstStyle/>
                    <a:p>
                      <a:r>
                        <a:rPr lang="es-CL" sz="900"/>
                        <a:t> </a:t>
                      </a:r>
                      <a:r>
                        <a:rPr lang="es-CL" sz="900" b="1"/>
                        <a:t>Fecha de Actualización:   20/03/2023</a:t>
                      </a:r>
                      <a:endParaRPr lang="es-CL" sz="900"/>
                    </a:p>
                  </a:txBody>
                  <a:tcPr marL="13564" marR="13564" marT="13564" marB="13564" anchor="ctr">
                    <a:lnL>
                      <a:noFill/>
                    </a:lnL>
                    <a:lnR>
                      <a:noFill/>
                    </a:lnR>
                    <a:lnT>
                      <a:noFill/>
                    </a:lnT>
                    <a:lnB>
                      <a:noFill/>
                    </a:lnB>
                    <a:solidFill>
                      <a:srgbClr val="C0C0C0"/>
                    </a:solidFill>
                  </a:tcPr>
                </a:tc>
                <a:extLst>
                  <a:ext uri="{0D108BD9-81ED-4DB2-BD59-A6C34878D82A}">
                    <a16:rowId xmlns:a16="http://schemas.microsoft.com/office/drawing/2014/main" xmlns="" val="10000"/>
                  </a:ext>
                </a:extLst>
              </a:tr>
              <a:tr h="4193995">
                <a:tc gridSpan="2">
                  <a:txBody>
                    <a:bodyPr/>
                    <a:lstStyle/>
                    <a:p>
                      <a:pPr algn="just"/>
                      <a:r>
                        <a:rPr lang="es-ES" sz="900" dirty="0"/>
                        <a:t>Las </a:t>
                      </a:r>
                      <a:r>
                        <a:rPr lang="es-ES" sz="900" baseline="0" dirty="0" smtClean="0"/>
                        <a:t> </a:t>
                      </a:r>
                      <a:r>
                        <a:rPr lang="es-ES" sz="1200" baseline="0" dirty="0" smtClean="0"/>
                        <a:t>m</a:t>
                      </a:r>
                      <a:r>
                        <a:rPr lang="es-ES" sz="1200" dirty="0" smtClean="0"/>
                        <a:t>odificaciones </a:t>
                      </a:r>
                      <a:r>
                        <a:rPr lang="es-ES" sz="1200" dirty="0"/>
                        <a:t>incorporadas por la Ley 21.210 al N° 4 del inciso cuarto del Articulo 31, sobre castigo de deudas incobrables, permiten a los contribuyentes optar por rebajar como gasto necesario para producir la renta los siguientes créditos que se encuentren vencidos e impagos, como una vía alternativa, sin necesidad de acreditar haber agotado prudencialmente los medios de cobro, siempre que se no se trate de operaciones con relacionados:</a:t>
                      </a:r>
                    </a:p>
                    <a:p>
                      <a:pPr algn="just"/>
                      <a:r>
                        <a:rPr lang="es-ES" sz="1200" dirty="0"/>
                        <a:t>(a) Créditos que se encuentren impagos por más de 365 días contados desde su vencimiento; o,</a:t>
                      </a:r>
                    </a:p>
                    <a:p>
                      <a:pPr algn="just"/>
                      <a:r>
                        <a:rPr lang="es-ES" sz="1200" dirty="0"/>
                        <a:t>(b) El valor que resulte de aplicar un porcentaje de incobrabilidad conforme a mercado sobre el monto de los créditos vencidos.</a:t>
                      </a:r>
                    </a:p>
                    <a:p>
                      <a:pPr algn="just"/>
                      <a:r>
                        <a:rPr lang="es-ES" sz="1200" dirty="0"/>
                        <a:t>En la alternativa (a), para determinar el vencimiento, deberá estarse a la fecha consignada en el mismo documento donde consta el crédito, considerando días calendario corridos. En el caso que el documento establezca fechas de vencimiento parciales, el cómputo de los 365 días se hará independientemente respecto de cada parcialidad. Si el documento impago no registra o no consigna una fecha de vencimiento para su pago, el cómputo de los 365 se hará desde la fecha de emisión del documento.</a:t>
                      </a:r>
                    </a:p>
                    <a:p>
                      <a:pPr algn="just"/>
                      <a:r>
                        <a:rPr lang="es-ES" sz="1200" dirty="0"/>
                        <a:t>En la alternativa (b) el porcentaje a que se refiere la norma será el que determine el Servicio mediante sucesivas resoluciones, tomando de referencia indicadores de incobrabilidad del sector o mercado relevante en que opera el contribuyente.</a:t>
                      </a:r>
                    </a:p>
                    <a:p>
                      <a:pPr algn="just"/>
                      <a:r>
                        <a:rPr lang="es-ES" sz="1200" dirty="0"/>
                        <a:t>Respuesta anterior:</a:t>
                      </a:r>
                    </a:p>
                    <a:p>
                      <a:pPr algn="just"/>
                      <a:r>
                        <a:rPr lang="es-ES" sz="1200" dirty="0"/>
                        <a:t>Los requisitos son los </a:t>
                      </a:r>
                      <a:r>
                        <a:rPr lang="es-ES" sz="1200" dirty="0" err="1"/>
                        <a:t>siguientes:a</a:t>
                      </a:r>
                      <a:r>
                        <a:rPr lang="es-ES" sz="1200" dirty="0"/>
                        <a:t>) Que provengan de deudas relacionadas con las gestiones comerciales de la empresa o negocio que estén vinculados con la renta en cuestión;</a:t>
                      </a:r>
                    </a:p>
                    <a:p>
                      <a:pPr algn="just"/>
                      <a:r>
                        <a:rPr lang="es-ES" sz="1200" dirty="0"/>
                        <a:t>b) Que sean realmente incobrables; es decir, que su insolvencia sea probada o evidente, acreditada en forma absolutamente fehaciente y que corresponda con las causas fundamentadas, tales como casos de quiebra, muerte sin haber dejado bienes, rebajas en virtud de convenios judiciales y abandonar luego toda posibilidad de cobro ante el fracaso de gestiones conocidas y de rigor, usadas en el comercio, tendientes a la recuperación de las deudas. Además, dentro de este mismo ámbito, no se acepta el castigo de deudas cuyo cobro sea dudoso, así como tampoco aquellas en que se continúe manteniendo relaciones comerciales con el comerciante;</a:t>
                      </a:r>
                    </a:p>
                    <a:p>
                      <a:pPr algn="just"/>
                      <a:r>
                        <a:rPr lang="es-ES" sz="1200" dirty="0"/>
                        <a:t>c) Que su castigo haya sido contabilizado durante el año relacionado con el impuesto;</a:t>
                      </a:r>
                    </a:p>
                    <a:p>
                      <a:pPr algn="just"/>
                      <a:r>
                        <a:rPr lang="es-ES" sz="1200" dirty="0"/>
                        <a:t>d) Que haya quedado constancia en su oportunidad y previamente en los libros de las operaciones que dieron origen a tales deudas, y que el sistema contable en uso permita el control y verificación de las cuentas respectivas, de modo tal que si se produce, posteriormente, el pago de estos créditos castigados, aparezca dicha suma como utilidad incorporada a la renta líquida imponible. Además, deberá considerarse el interés del contribuyente para obtener la recuperación de la deuda, ya sea por vías legales (demandas judiciales) o extra-legales (aceptación de nuevos documentos, </a:t>
                      </a:r>
                      <a:r>
                        <a:rPr lang="es-ES" sz="1200" dirty="0" err="1"/>
                        <a:t>etc</a:t>
                      </a:r>
                      <a:r>
                        <a:rPr lang="es-ES" sz="1200" dirty="0"/>
                        <a:t>).</a:t>
                      </a:r>
                    </a:p>
                  </a:txBody>
                  <a:tcPr marL="13564" marR="13564" marT="13564" marB="13564" anchor="ctr">
                    <a:lnL>
                      <a:noFill/>
                    </a:lnL>
                    <a:lnR>
                      <a:noFill/>
                    </a:lnR>
                    <a:lnT>
                      <a:noFill/>
                    </a:lnT>
                    <a:lnB>
                      <a:noFill/>
                    </a:lnB>
                  </a:tcPr>
                </a:tc>
                <a:tc hMerge="1">
                  <a:txBody>
                    <a:bodyPr/>
                    <a:lstStyle/>
                    <a:p>
                      <a:endParaRPr lang="es-CL"/>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647249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31966" y="1651631"/>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091752" y="91658"/>
            <a:ext cx="10667542" cy="430887"/>
          </a:xfrm>
          <a:prstGeom prst="rect">
            <a:avLst/>
          </a:prstGeom>
          <a:solidFill>
            <a:schemeClr val="accent1">
              <a:lumMod val="75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2"/>
            <a:r>
              <a:rPr lang="es-ES" sz="2200" b="1" spc="-50" dirty="0" smtClean="0">
                <a:solidFill>
                  <a:schemeClr val="bg1">
                    <a:lumMod val="85000"/>
                  </a:schemeClr>
                </a:solidFill>
              </a:rPr>
              <a:t>MÓDULO CUATRO: CLASIFICACIÓN Y TRATAMIENTO CONTABLE DE ALGUNAS CUENTAS </a:t>
            </a:r>
            <a:r>
              <a:rPr lang="es-CL" sz="2200" b="1" dirty="0" smtClean="0"/>
              <a:t> </a:t>
            </a:r>
            <a:endParaRPr lang="es-ES" sz="2200" b="1" spc="-50" dirty="0">
              <a:solidFill>
                <a:schemeClr val="bg1">
                  <a:lumMod val="85000"/>
                </a:schemeClr>
              </a:solidFill>
            </a:endParaRPr>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8176" y="5880577"/>
            <a:ext cx="1232117" cy="602394"/>
          </a:xfrm>
          <a:prstGeom prst="rect">
            <a:avLst/>
          </a:prstGeom>
        </p:spPr>
      </p:pic>
      <p:sp>
        <p:nvSpPr>
          <p:cNvPr id="2" name="Marcador de número de diapositiva 1">
            <a:extLst>
              <a:ext uri="{FF2B5EF4-FFF2-40B4-BE49-F238E27FC236}">
                <a16:creationId xmlns:a16="http://schemas.microsoft.com/office/drawing/2014/main" xmlns="" id="{C93C5E34-6F0D-4505-8DA4-B030CAA788E3}"/>
              </a:ext>
            </a:extLst>
          </p:cNvPr>
          <p:cNvSpPr>
            <a:spLocks noGrp="1"/>
          </p:cNvSpPr>
          <p:nvPr>
            <p:ph type="sldNum" sz="quarter" idx="12"/>
          </p:nvPr>
        </p:nvSpPr>
        <p:spPr/>
        <p:txBody>
          <a:bodyPr/>
          <a:lstStyle/>
          <a:p>
            <a:fld id="{4B9A717E-16F3-494D-973F-72D06AC31913}" type="slidenum">
              <a:rPr lang="es-ES" smtClean="0"/>
              <a:t>2</a:t>
            </a:fld>
            <a:endParaRPr lang="es-ES"/>
          </a:p>
        </p:txBody>
      </p:sp>
      <p:sp>
        <p:nvSpPr>
          <p:cNvPr id="4" name="3 Rectángulo"/>
          <p:cNvSpPr/>
          <p:nvPr/>
        </p:nvSpPr>
        <p:spPr>
          <a:xfrm>
            <a:off x="2188029" y="628650"/>
            <a:ext cx="9005207" cy="6278642"/>
          </a:xfrm>
          <a:prstGeom prst="rect">
            <a:avLst/>
          </a:prstGeom>
        </p:spPr>
        <p:txBody>
          <a:bodyPr wrap="square">
            <a:spAutoFit/>
          </a:bodyPr>
          <a:lstStyle/>
          <a:p>
            <a:pPr marL="1085850" lvl="2" indent="-171450">
              <a:buFont typeface="Wingdings" pitchFamily="2" charset="2"/>
              <a:buChar char="ü"/>
            </a:pPr>
            <a:r>
              <a:rPr lang="es-CL" sz="1500" dirty="0"/>
              <a:t>Apertura de saldos</a:t>
            </a:r>
          </a:p>
          <a:p>
            <a:pPr marL="1085850" lvl="2" indent="-171450">
              <a:buFont typeface="Wingdings" pitchFamily="2" charset="2"/>
              <a:buChar char="ü"/>
            </a:pPr>
            <a:r>
              <a:rPr lang="es-CL" sz="1500" dirty="0"/>
              <a:t>Caja en moneda </a:t>
            </a:r>
            <a:r>
              <a:rPr lang="es-CL" sz="1500" dirty="0" smtClean="0"/>
              <a:t>extranjera</a:t>
            </a:r>
          </a:p>
          <a:p>
            <a:pPr marL="1085850" lvl="2" indent="-171450">
              <a:buFont typeface="Wingdings" pitchFamily="2" charset="2"/>
              <a:buChar char="ü"/>
            </a:pPr>
            <a:r>
              <a:rPr lang="es-CL" sz="1500" dirty="0"/>
              <a:t>Existencias </a:t>
            </a:r>
          </a:p>
          <a:p>
            <a:pPr marL="1085850" lvl="2" indent="-171450">
              <a:buFont typeface="Wingdings" pitchFamily="2" charset="2"/>
              <a:buChar char="ü"/>
            </a:pPr>
            <a:r>
              <a:rPr lang="es-CL" sz="1500" dirty="0"/>
              <a:t>Inversiones en el mercado de capitales</a:t>
            </a:r>
          </a:p>
          <a:p>
            <a:pPr marL="1085850" lvl="2" indent="-171450">
              <a:buFont typeface="Wingdings" pitchFamily="2" charset="2"/>
              <a:buChar char="ü"/>
            </a:pPr>
            <a:r>
              <a:rPr lang="es-CL" sz="1500" dirty="0"/>
              <a:t>Estimación de deudores incobrables</a:t>
            </a:r>
          </a:p>
          <a:p>
            <a:pPr marL="1085850" lvl="2" indent="-171450">
              <a:buFont typeface="Wingdings" pitchFamily="2" charset="2"/>
              <a:buChar char="ü"/>
            </a:pPr>
            <a:r>
              <a:rPr lang="es-CL" sz="1500" dirty="0"/>
              <a:t>Inversión en sociedades anónimas </a:t>
            </a:r>
          </a:p>
          <a:p>
            <a:pPr marL="1085850" lvl="2" indent="-171450">
              <a:buFont typeface="Wingdings" pitchFamily="2" charset="2"/>
              <a:buChar char="ü"/>
            </a:pPr>
            <a:r>
              <a:rPr lang="es-CL" sz="1500" dirty="0"/>
              <a:t>Inversión en sociedades de personas</a:t>
            </a:r>
          </a:p>
          <a:p>
            <a:pPr marL="1085850" lvl="2" indent="-171450">
              <a:buFont typeface="Wingdings" pitchFamily="2" charset="2"/>
              <a:buChar char="ü"/>
            </a:pPr>
            <a:r>
              <a:rPr lang="es-CL" sz="1500" dirty="0"/>
              <a:t>Dividendos y/o utilidades percibidas</a:t>
            </a:r>
          </a:p>
          <a:p>
            <a:pPr marL="1085850" lvl="2" indent="-171450">
              <a:buFont typeface="Wingdings" pitchFamily="2" charset="2"/>
              <a:buChar char="ü"/>
            </a:pPr>
            <a:r>
              <a:rPr lang="es-CL" sz="1500" dirty="0"/>
              <a:t>Distribución de dividendos y/o retiro de utilidades</a:t>
            </a:r>
          </a:p>
          <a:p>
            <a:pPr marL="1085850" lvl="2" indent="-171450">
              <a:buFont typeface="Wingdings" pitchFamily="2" charset="2"/>
              <a:buChar char="ü"/>
            </a:pPr>
            <a:r>
              <a:rPr lang="es-CL" sz="1500" dirty="0"/>
              <a:t>Cuentas </a:t>
            </a:r>
            <a:r>
              <a:rPr lang="es-CL" sz="1500" dirty="0" smtClean="0"/>
              <a:t>mercantiles</a:t>
            </a:r>
          </a:p>
          <a:p>
            <a:pPr marL="1085850" lvl="2" indent="-171450">
              <a:buFont typeface="Wingdings" pitchFamily="2" charset="2"/>
              <a:buChar char="ü"/>
            </a:pPr>
            <a:r>
              <a:rPr lang="es-CL" sz="1500" dirty="0"/>
              <a:t>Depreciación financiera</a:t>
            </a:r>
          </a:p>
          <a:p>
            <a:pPr marL="1085850" lvl="2" indent="-171450">
              <a:buFont typeface="Wingdings" pitchFamily="2" charset="2"/>
              <a:buChar char="ü"/>
            </a:pPr>
            <a:r>
              <a:rPr lang="es-CL" sz="1500" dirty="0"/>
              <a:t>Operaciones de </a:t>
            </a:r>
            <a:r>
              <a:rPr lang="es-CL" sz="1500" dirty="0" smtClean="0"/>
              <a:t>leasing</a:t>
            </a:r>
          </a:p>
          <a:p>
            <a:pPr marL="1085850" lvl="2" indent="-171450">
              <a:buFont typeface="Wingdings" pitchFamily="2" charset="2"/>
              <a:buChar char="ü"/>
            </a:pPr>
            <a:r>
              <a:rPr lang="es-CL" sz="1500" dirty="0"/>
              <a:t>Opción de compra de activos por leasing</a:t>
            </a:r>
          </a:p>
          <a:p>
            <a:pPr marL="1085850" lvl="2" indent="-171450">
              <a:buFont typeface="Wingdings" pitchFamily="2" charset="2"/>
              <a:buChar char="ü"/>
            </a:pPr>
            <a:r>
              <a:rPr lang="es-CL" sz="1500" dirty="0"/>
              <a:t>Venta de activos no monetarios</a:t>
            </a:r>
          </a:p>
          <a:p>
            <a:pPr marL="1085850" lvl="2" indent="-171450">
              <a:buFont typeface="Wingdings" pitchFamily="2" charset="2"/>
              <a:buChar char="ü"/>
            </a:pPr>
            <a:r>
              <a:rPr lang="es-CL" sz="1500" dirty="0"/>
              <a:t>Gastos </a:t>
            </a:r>
            <a:r>
              <a:rPr lang="es-CL" sz="1500" dirty="0" smtClean="0"/>
              <a:t>anticipados</a:t>
            </a:r>
          </a:p>
          <a:p>
            <a:pPr marL="1085850" lvl="2" indent="-171450">
              <a:buFont typeface="Wingdings" pitchFamily="2" charset="2"/>
              <a:buChar char="ü"/>
            </a:pPr>
            <a:r>
              <a:rPr lang="es-CL" sz="1500" dirty="0"/>
              <a:t>Anticipo de </a:t>
            </a:r>
            <a:r>
              <a:rPr lang="es-CL" sz="1500" dirty="0" smtClean="0"/>
              <a:t>ventas</a:t>
            </a:r>
          </a:p>
          <a:p>
            <a:pPr marL="1085850" lvl="2" indent="-171450">
              <a:buFont typeface="Wingdings" pitchFamily="2" charset="2"/>
              <a:buChar char="ü"/>
            </a:pPr>
            <a:r>
              <a:rPr lang="es-CL" sz="1500" dirty="0"/>
              <a:t>Devolución de pagos provisionales</a:t>
            </a:r>
          </a:p>
          <a:p>
            <a:pPr marL="1085850" lvl="2" indent="-171450">
              <a:buFont typeface="Wingdings" pitchFamily="2" charset="2"/>
              <a:buChar char="ü"/>
            </a:pPr>
            <a:r>
              <a:rPr lang="es-CL" sz="1500" dirty="0"/>
              <a:t>Del impuesto voluntario e impuesto único</a:t>
            </a:r>
          </a:p>
          <a:p>
            <a:pPr marL="1085850" lvl="2" indent="-171450">
              <a:buFont typeface="Wingdings" pitchFamily="2" charset="2"/>
              <a:buChar char="ü"/>
            </a:pPr>
            <a:r>
              <a:rPr lang="es-CL" sz="1500" dirty="0"/>
              <a:t>Del beneficio tributario: incentivo al ahorro</a:t>
            </a:r>
          </a:p>
          <a:p>
            <a:pPr marL="1085850" lvl="2" indent="-171450">
              <a:buFont typeface="Wingdings" pitchFamily="2" charset="2"/>
              <a:buChar char="ü"/>
            </a:pPr>
            <a:r>
              <a:rPr lang="es-CL" sz="1200" dirty="0"/>
              <a:t>Aportes de capital </a:t>
            </a:r>
          </a:p>
          <a:p>
            <a:pPr marL="1085850" lvl="2" indent="-171450">
              <a:buFont typeface="Wingdings" pitchFamily="2" charset="2"/>
              <a:buChar char="ü"/>
            </a:pPr>
            <a:r>
              <a:rPr lang="es-CL" sz="1200" dirty="0"/>
              <a:t>Capitalización de utilidades</a:t>
            </a:r>
          </a:p>
          <a:p>
            <a:pPr marL="1085850" lvl="2" indent="-171450">
              <a:buFont typeface="Wingdings" pitchFamily="2" charset="2"/>
              <a:buChar char="ü"/>
            </a:pPr>
            <a:r>
              <a:rPr lang="es-CL" sz="1200" dirty="0"/>
              <a:t>Disminución de capital</a:t>
            </a:r>
          </a:p>
          <a:p>
            <a:pPr marL="1085850" lvl="2" indent="-171450">
              <a:buFont typeface="Wingdings" pitchFamily="2" charset="2"/>
              <a:buChar char="ü"/>
            </a:pPr>
            <a:r>
              <a:rPr lang="es-CL" sz="1200" dirty="0" smtClean="0"/>
              <a:t>Provisiones</a:t>
            </a:r>
            <a:r>
              <a:rPr lang="es-CL" sz="1200" dirty="0"/>
              <a:t>: vacaciones, </a:t>
            </a:r>
            <a:r>
              <a:rPr lang="es-CL" sz="1200" dirty="0" err="1"/>
              <a:t>ias</a:t>
            </a:r>
            <a:r>
              <a:rPr lang="es-CL" sz="1200" dirty="0"/>
              <a:t>, servicios, impuesto a la renta</a:t>
            </a:r>
          </a:p>
          <a:p>
            <a:pPr marL="1085850" lvl="2" indent="-171450">
              <a:buFont typeface="Wingdings" pitchFamily="2" charset="2"/>
              <a:buChar char="ü"/>
            </a:pPr>
            <a:r>
              <a:rPr lang="es-CL" sz="1200" dirty="0"/>
              <a:t>Impuestos diferidos</a:t>
            </a:r>
          </a:p>
          <a:p>
            <a:pPr marL="1085850" lvl="2" indent="-171450">
              <a:buFont typeface="Wingdings" pitchFamily="2" charset="2"/>
              <a:buChar char="ü"/>
            </a:pPr>
            <a:r>
              <a:rPr lang="es-CL" sz="1200" dirty="0" smtClean="0"/>
              <a:t>Transformación</a:t>
            </a:r>
            <a:r>
              <a:rPr lang="es-CL" sz="1200" dirty="0"/>
              <a:t>, división y/o fusión de empresas</a:t>
            </a:r>
          </a:p>
          <a:p>
            <a:pPr marL="1085850" lvl="2" indent="-171450">
              <a:buFont typeface="Wingdings" pitchFamily="2" charset="2"/>
              <a:buChar char="ü"/>
            </a:pPr>
            <a:r>
              <a:rPr lang="es-CL" sz="1200" dirty="0" err="1"/>
              <a:t>Badwill</a:t>
            </a:r>
            <a:r>
              <a:rPr lang="es-CL" sz="1200" dirty="0"/>
              <a:t> y </a:t>
            </a:r>
            <a:r>
              <a:rPr lang="es-CL" sz="1200" dirty="0" err="1"/>
              <a:t>Goodwill</a:t>
            </a:r>
            <a:r>
              <a:rPr lang="es-CL" sz="1200" dirty="0"/>
              <a:t> financiero</a:t>
            </a:r>
          </a:p>
          <a:p>
            <a:pPr marL="1085850" lvl="2" indent="-171450">
              <a:buFont typeface="Wingdings" pitchFamily="2" charset="2"/>
              <a:buChar char="ü"/>
            </a:pPr>
            <a:r>
              <a:rPr lang="es-CL" sz="1200" dirty="0"/>
              <a:t>Ajustes contables y de cierre</a:t>
            </a:r>
          </a:p>
          <a:p>
            <a:pPr marL="1085850" lvl="2" indent="-171450">
              <a:buFont typeface="Wingdings" pitchFamily="2" charset="2"/>
              <a:buChar char="ü"/>
            </a:pPr>
            <a:endParaRPr lang="es-CL" sz="1200" dirty="0"/>
          </a:p>
        </p:txBody>
      </p:sp>
    </p:spTree>
    <p:extLst>
      <p:ext uri="{BB962C8B-B14F-4D97-AF65-F5344CB8AC3E}">
        <p14:creationId xmlns:p14="http://schemas.microsoft.com/office/powerpoint/2010/main" val="32751438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ESTIMACIÓN DEUDORES INCOBRABLES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20</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9" name="8 Rectángulo"/>
          <p:cNvSpPr/>
          <p:nvPr/>
        </p:nvSpPr>
        <p:spPr>
          <a:xfrm>
            <a:off x="416379" y="1445079"/>
            <a:ext cx="11340192" cy="5078313"/>
          </a:xfrm>
          <a:prstGeom prst="rect">
            <a:avLst/>
          </a:prstGeom>
        </p:spPr>
        <p:txBody>
          <a:bodyPr wrap="square">
            <a:spAutoFit/>
          </a:bodyPr>
          <a:lstStyle/>
          <a:p>
            <a:pPr fontAlgn="base"/>
            <a:r>
              <a:rPr lang="es-ES" b="1" i="1" dirty="0"/>
              <a:t>.4. Créditos incobrables</a:t>
            </a:r>
            <a:endParaRPr lang="es-ES" dirty="0"/>
          </a:p>
          <a:p>
            <a:pPr fontAlgn="base"/>
            <a:r>
              <a:rPr lang="es-ES" b="1" i="1" dirty="0"/>
              <a:t>3.4.1.</a:t>
            </a:r>
            <a:r>
              <a:rPr lang="es-ES" i="1" dirty="0"/>
              <a:t> Instrucciones sobre las nuevas normas de castigo de deudas incobrables</a:t>
            </a:r>
            <a:endParaRPr lang="es-ES" dirty="0"/>
          </a:p>
          <a:p>
            <a:pPr fontAlgn="base"/>
            <a:r>
              <a:rPr lang="es-ES" i="1" dirty="0"/>
              <a:t>Las modificaciones incorporadas por la </a:t>
            </a:r>
            <a:r>
              <a:rPr lang="es-ES" i="1" dirty="0" smtClean="0"/>
              <a:t>Ley N° 21.210 </a:t>
            </a:r>
            <a:r>
              <a:rPr lang="es-ES" i="1" dirty="0"/>
              <a:t>al N° 4 del inciso cuarto del artículo 31 sobre castigo de deudas incobrables, incorporan nuevas hipótesis objetivas que aplican en los casos que se señalan más abajo, pero que no alteran la norma previa en el sentido que, para castigar los créditos incobrables, conforme a dicha norma, estos deben haber sido contabilizados oportunamente y haberse agotado prudencialmente los medios de cobro</a:t>
            </a:r>
            <a:r>
              <a:rPr lang="es-ES" i="1" dirty="0" smtClean="0"/>
              <a:t>.</a:t>
            </a:r>
          </a:p>
          <a:p>
            <a:pPr fontAlgn="base"/>
            <a:endParaRPr lang="es-ES" dirty="0"/>
          </a:p>
          <a:p>
            <a:pPr fontAlgn="base"/>
            <a:r>
              <a:rPr lang="es-ES" i="1" dirty="0"/>
              <a:t>En ese sentido, para el castigo conforme a la norma previa a la incorporación de las causales objetivas que estableció la Ley, se mantienen vigentes las instrucciones impartidas por este Servicio a través de las Circulares N° 24 y N° 34, ambas de 2008. </a:t>
            </a:r>
            <a:endParaRPr lang="es-ES" i="1" dirty="0" smtClean="0"/>
          </a:p>
          <a:p>
            <a:pPr fontAlgn="base"/>
            <a:endParaRPr lang="es-ES" i="1" dirty="0"/>
          </a:p>
          <a:p>
            <a:pPr fontAlgn="base"/>
            <a:r>
              <a:rPr lang="es-ES" i="1" dirty="0" smtClean="0"/>
              <a:t>Sin </a:t>
            </a:r>
            <a:r>
              <a:rPr lang="es-ES" i="1" dirty="0"/>
              <a:t>perjuicio de ello, el Servicio instruirá por medio de una resolución una nueva forma de registrar los créditos incobrables</a:t>
            </a:r>
            <a:r>
              <a:rPr lang="es-ES" i="1" dirty="0" smtClean="0"/>
              <a:t>.</a:t>
            </a:r>
          </a:p>
          <a:p>
            <a:pPr fontAlgn="base"/>
            <a:endParaRPr lang="es-ES" dirty="0"/>
          </a:p>
          <a:p>
            <a:pPr fontAlgn="base"/>
            <a:r>
              <a:rPr lang="es-ES" i="1" dirty="0"/>
              <a:t>Como se señaló, la Ley introduce dos alternativas objetivas para el castigo de los créditos vencidos e impagos, las cuales, como también se indicó, no impiden castigar y deducir como gasto necesario para producir la renta aquellos créditos vencidos contabilizados oportunamente y respecto de los cuales se haya agotado prudencialmente los medios de cobro antes del plazo para que opere la causal descrita en la siguiente letra (a).</a:t>
            </a:r>
            <a:endParaRPr lang="es-ES" dirty="0"/>
          </a:p>
        </p:txBody>
      </p:sp>
    </p:spTree>
    <p:extLst>
      <p:ext uri="{BB962C8B-B14F-4D97-AF65-F5344CB8AC3E}">
        <p14:creationId xmlns:p14="http://schemas.microsoft.com/office/powerpoint/2010/main" val="1471362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ESTIMACIÓN DEUDORES INCOBRABLES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21</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6" name="5 Rectángulo"/>
          <p:cNvSpPr/>
          <p:nvPr/>
        </p:nvSpPr>
        <p:spPr>
          <a:xfrm>
            <a:off x="563336" y="1720840"/>
            <a:ext cx="11103428" cy="3170099"/>
          </a:xfrm>
          <a:prstGeom prst="rect">
            <a:avLst/>
          </a:prstGeom>
        </p:spPr>
        <p:txBody>
          <a:bodyPr wrap="square">
            <a:spAutoFit/>
          </a:bodyPr>
          <a:lstStyle/>
          <a:p>
            <a:pPr algn="just" fontAlgn="base"/>
            <a:r>
              <a:rPr lang="es-ES" sz="2000" i="1" dirty="0"/>
              <a:t>Así, conforme al nuevo párrafo segundo del N° 4, los contribuyentes podrán optar por rebajar como gasto necesario para producir la renta los siguientes créditos que se encuentren vencidos e impagos, como una vía alternativa y sin considerar la regla del párrafo primero del N° 4, esto es, sin necesidad de acreditar haber agotado prudencialmente los medios de cobro, siempre que se no se trate de operaciones con relacionados</a:t>
            </a:r>
            <a:r>
              <a:rPr lang="es-ES" sz="2000" i="1" dirty="0" smtClean="0"/>
              <a:t>:</a:t>
            </a:r>
          </a:p>
          <a:p>
            <a:pPr algn="just" fontAlgn="base"/>
            <a:endParaRPr lang="es-ES" sz="2000" dirty="0"/>
          </a:p>
          <a:p>
            <a:pPr marL="342900" indent="-342900" algn="just" fontAlgn="base">
              <a:buAutoNum type="alphaLcParenBoth"/>
            </a:pPr>
            <a:r>
              <a:rPr lang="es-ES" sz="2000" i="1" dirty="0" smtClean="0"/>
              <a:t>Créditos </a:t>
            </a:r>
            <a:r>
              <a:rPr lang="es-ES" sz="2000" i="1" dirty="0"/>
              <a:t>que se encuentren impagos por más de 365 días contados desde su vencimiento; o</a:t>
            </a:r>
            <a:r>
              <a:rPr lang="es-ES" sz="2000" i="1" dirty="0" smtClean="0"/>
              <a:t>,</a:t>
            </a:r>
          </a:p>
          <a:p>
            <a:pPr algn="just" fontAlgn="base"/>
            <a:endParaRPr lang="es-ES" sz="2000" dirty="0"/>
          </a:p>
          <a:p>
            <a:pPr algn="just" fontAlgn="base"/>
            <a:r>
              <a:rPr lang="es-ES" sz="2000" i="1" dirty="0"/>
              <a:t>(b) El valor que resulte de aplicar un porcentaje de incobrabilidad conforme a mercado sobre el monto de los créditos vencidos.</a:t>
            </a:r>
            <a:endParaRPr lang="es-ES" sz="2000" dirty="0"/>
          </a:p>
        </p:txBody>
      </p:sp>
    </p:spTree>
    <p:extLst>
      <p:ext uri="{BB962C8B-B14F-4D97-AF65-F5344CB8AC3E}">
        <p14:creationId xmlns:p14="http://schemas.microsoft.com/office/powerpoint/2010/main" val="18141605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ESTIMACIÓN DEUDORES INCOBRABLES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22</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6" name="5 Rectángulo"/>
          <p:cNvSpPr/>
          <p:nvPr/>
        </p:nvSpPr>
        <p:spPr>
          <a:xfrm>
            <a:off x="563336" y="1720840"/>
            <a:ext cx="11103428" cy="3477875"/>
          </a:xfrm>
          <a:prstGeom prst="rect">
            <a:avLst/>
          </a:prstGeom>
        </p:spPr>
        <p:txBody>
          <a:bodyPr wrap="square">
            <a:spAutoFit/>
          </a:bodyPr>
          <a:lstStyle/>
          <a:p>
            <a:pPr algn="just" fontAlgn="base"/>
            <a:r>
              <a:rPr lang="es-ES" sz="2200" i="1" dirty="0"/>
              <a:t>Así, conforme al nuevo párrafo segundo del N° 4, los contribuyentes podrán optar por rebajar como gasto necesario para producir la renta los siguientes créditos que se encuentren vencidos e impagos, como una vía alternativa y sin considerar la regla del párrafo primero del N° 4, esto es, sin necesidad de acreditar haber agotado prudencialmente los medios de cobro, siempre que se no se trate de operaciones con relacionados</a:t>
            </a:r>
            <a:r>
              <a:rPr lang="es-ES" sz="2200" i="1" dirty="0" smtClean="0"/>
              <a:t>:</a:t>
            </a:r>
          </a:p>
          <a:p>
            <a:pPr algn="just" fontAlgn="base"/>
            <a:endParaRPr lang="es-ES" sz="2200" dirty="0"/>
          </a:p>
          <a:p>
            <a:pPr marL="342900" indent="-342900" algn="just" fontAlgn="base">
              <a:buAutoNum type="alphaLcParenBoth"/>
            </a:pPr>
            <a:r>
              <a:rPr lang="es-ES" sz="2200" i="1" dirty="0" smtClean="0"/>
              <a:t>Créditos </a:t>
            </a:r>
            <a:r>
              <a:rPr lang="es-ES" sz="2200" i="1" dirty="0"/>
              <a:t>que se encuentren impagos por más de 365 días contados desde su vencimiento; o</a:t>
            </a:r>
            <a:r>
              <a:rPr lang="es-ES" sz="2200" i="1" dirty="0" smtClean="0"/>
              <a:t>,</a:t>
            </a:r>
          </a:p>
          <a:p>
            <a:pPr algn="just" fontAlgn="base"/>
            <a:endParaRPr lang="es-ES" sz="2200" dirty="0"/>
          </a:p>
          <a:p>
            <a:pPr algn="just" fontAlgn="base"/>
            <a:r>
              <a:rPr lang="es-ES" sz="2200" i="1" dirty="0"/>
              <a:t>(b) El valor que resulte de aplicar un porcentaje de incobrabilidad conforme a mercado sobre el monto de los créditos vencidos.</a:t>
            </a:r>
            <a:endParaRPr lang="es-ES" sz="2200" dirty="0"/>
          </a:p>
        </p:txBody>
      </p:sp>
    </p:spTree>
    <p:extLst>
      <p:ext uri="{BB962C8B-B14F-4D97-AF65-F5344CB8AC3E}">
        <p14:creationId xmlns:p14="http://schemas.microsoft.com/office/powerpoint/2010/main" val="9711317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ESTIMACIÓN DEUDORES INCOBRABLES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23</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7" name="6 Rectángulo"/>
          <p:cNvSpPr/>
          <p:nvPr/>
        </p:nvSpPr>
        <p:spPr>
          <a:xfrm>
            <a:off x="563336" y="1582341"/>
            <a:ext cx="11251894" cy="3477875"/>
          </a:xfrm>
          <a:prstGeom prst="rect">
            <a:avLst/>
          </a:prstGeom>
        </p:spPr>
        <p:txBody>
          <a:bodyPr wrap="square">
            <a:spAutoFit/>
          </a:bodyPr>
          <a:lstStyle/>
          <a:p>
            <a:pPr algn="just" fontAlgn="base"/>
            <a:r>
              <a:rPr lang="es-ES" sz="2200" i="1" dirty="0" smtClean="0"/>
              <a:t>En </a:t>
            </a:r>
            <a:r>
              <a:rPr lang="es-ES" sz="2200" i="1" dirty="0"/>
              <a:t>la alternativa (a), para determinar el vencimiento, deberá estarse a la fecha consignada en el mismo documento donde consta el crédito, considerando días calendario corridos. En el caso que el documento establezca fechas de vencimiento parciales, el cómputo de los 365 días se hará independientemente respecto de cada parcialidad. Si el documento impago no registra o no consigna una fecha de vencimiento para su pago, el cómputo de los 365 se hará desde la fecha de emisión del documento</a:t>
            </a:r>
            <a:r>
              <a:rPr lang="es-ES" sz="2200" i="1" dirty="0" smtClean="0"/>
              <a:t>.</a:t>
            </a:r>
          </a:p>
          <a:p>
            <a:pPr algn="just" fontAlgn="base"/>
            <a:endParaRPr lang="es-ES" sz="2200" dirty="0"/>
          </a:p>
          <a:p>
            <a:pPr algn="just" fontAlgn="base"/>
            <a:r>
              <a:rPr lang="es-ES" sz="2200" i="1" dirty="0"/>
              <a:t>En la alternativa (b) el porcentaje a que se refiere la norma será el que determine el Servicio mediante sucesivas resoluciones, tomando de referencia indicadores de incobrabilidad del sector o mercado relevante en que opera el contribuyente.</a:t>
            </a:r>
            <a:endParaRPr lang="es-ES" sz="2200" dirty="0"/>
          </a:p>
        </p:txBody>
      </p:sp>
    </p:spTree>
    <p:extLst>
      <p:ext uri="{BB962C8B-B14F-4D97-AF65-F5344CB8AC3E}">
        <p14:creationId xmlns:p14="http://schemas.microsoft.com/office/powerpoint/2010/main" val="37598533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ESTIMACIÓN DEUDORES INCOBRABLES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24</a:t>
            </a:fld>
            <a:endParaRPr lang="es-ES"/>
          </a:p>
        </p:txBody>
      </p:sp>
      <p:sp>
        <p:nvSpPr>
          <p:cNvPr id="4" name="3 Rectángulo"/>
          <p:cNvSpPr/>
          <p:nvPr/>
        </p:nvSpPr>
        <p:spPr>
          <a:xfrm>
            <a:off x="359229" y="1445080"/>
            <a:ext cx="11642271" cy="5109091"/>
          </a:xfrm>
          <a:prstGeom prst="rect">
            <a:avLst/>
          </a:prstGeom>
        </p:spPr>
        <p:txBody>
          <a:bodyPr wrap="square">
            <a:spAutoFit/>
          </a:bodyPr>
          <a:lstStyle/>
          <a:p>
            <a:pPr algn="just" fontAlgn="base"/>
            <a:r>
              <a:rPr lang="es-ES" sz="2200" i="1" dirty="0"/>
              <a:t>Para los fines de establecer los plazos vencidos sobre los cuales se aplicará el referido porcentaje, se estará a las mismas consideraciones indicadas para la letra a) precedente</a:t>
            </a:r>
            <a:r>
              <a:rPr lang="es-ES" sz="2200" i="1" dirty="0" smtClean="0"/>
              <a:t>.</a:t>
            </a:r>
          </a:p>
          <a:p>
            <a:pPr algn="just" fontAlgn="base"/>
            <a:endParaRPr lang="es-ES" sz="2200" i="1" dirty="0"/>
          </a:p>
          <a:p>
            <a:pPr algn="just" fontAlgn="base"/>
            <a:r>
              <a:rPr lang="es-ES" sz="2200" i="1" dirty="0"/>
              <a:t>Conforme a lo señalado en los párrafos anteriores, si un contribuyente posee créditos impagos respecto de los cuales ha transcurrido un período inferior a 365 días desde su vencimiento, para proceder al castigo desde el punto de vista tributario, debe cumplir los requisitos de contabilización oportuna y agotamiento prudencial de los medios de cobro, a menos que el contribuyente se ciña a lo que instruya el Servicio mediante resolución respecto a los porcentajes de incobrabilidad aplicables al sector o mercado relevante en que opera el contribuyente</a:t>
            </a:r>
            <a:r>
              <a:rPr lang="es-ES" sz="2200" i="1" dirty="0" smtClean="0"/>
              <a:t>.</a:t>
            </a:r>
          </a:p>
          <a:p>
            <a:pPr algn="just" fontAlgn="base"/>
            <a:endParaRPr lang="es-ES" sz="2200" i="1" dirty="0"/>
          </a:p>
          <a:p>
            <a:pPr algn="just" fontAlgn="base"/>
            <a:r>
              <a:rPr lang="es-ES" sz="2200" i="1" dirty="0"/>
              <a:t>En cambio, si un contribuyente posee créditos impagos, respecto de los cuales ha transcurrido un plazo superior a 365 días desde su vencimiento, podrá proceder al castigo desde el punto de vista tributario aun cuando no se hayan agotado prudencialmente los medios de cobro.</a:t>
            </a:r>
          </a:p>
          <a:p>
            <a:pPr marL="285750" indent="-285750" fontAlgn="base">
              <a:buFontTx/>
              <a:buChar char="-"/>
            </a:pPr>
            <a:endParaRPr lang="es-ES" sz="2200" i="1" dirty="0"/>
          </a:p>
          <a:p>
            <a:pPr marL="285750" indent="-285750" fontAlgn="base">
              <a:buFontTx/>
              <a:buChar char="-"/>
            </a:pPr>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Tree>
    <p:extLst>
      <p:ext uri="{BB962C8B-B14F-4D97-AF65-F5344CB8AC3E}">
        <p14:creationId xmlns:p14="http://schemas.microsoft.com/office/powerpoint/2010/main" val="25932351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ESTIMACIÓN DEUDORES INCOBRABLES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25</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6" name="5 Rectángulo"/>
          <p:cNvSpPr/>
          <p:nvPr/>
        </p:nvSpPr>
        <p:spPr>
          <a:xfrm>
            <a:off x="359229" y="1681843"/>
            <a:ext cx="11307535" cy="3816429"/>
          </a:xfrm>
          <a:prstGeom prst="rect">
            <a:avLst/>
          </a:prstGeom>
        </p:spPr>
        <p:txBody>
          <a:bodyPr wrap="square">
            <a:spAutoFit/>
          </a:bodyPr>
          <a:lstStyle/>
          <a:p>
            <a:pPr algn="just"/>
            <a:r>
              <a:rPr lang="es-ES" sz="2200" i="1" dirty="0"/>
              <a:t>Los métodos alternativos antes descritos en las letras (a) y (b), se excluyen en las operaciones o créditos otorgados a contribuyentes relacionados en los términos del N° 17. – del artículo 8° del Código Tributario. Con todo, el inciso final de este N° 4, agregado por la Ley, permite castigar los créditos con relacionados cuando la empresa deudora relacionada sea una empresa o sociedad de apoyo al giro, entendiéndose como tal a aquellas sociedades o empresas cuyo objeto único sea prestar servicios destinados a facilitar el cumplimiento o desarrollo del negocio de empresas relacionadas, o que por su intermedio se pueda realizar operaciones del giro de las mismas. En estos casos, aun tratándose de una empresa relacionada, procederá el uso de los métodos alternativos para castigo de deuda ya que, en definitiva, se contempla una operación subyacente que se realiza con un tercero, en que el efecto tributario entendiendo como un todo a la empresa o sociedad de apoyo al giro y la empresa o sociedad que apoya, debería ser neutro.</a:t>
            </a:r>
            <a:endParaRPr lang="es-CL" sz="2200" dirty="0"/>
          </a:p>
        </p:txBody>
      </p:sp>
    </p:spTree>
    <p:extLst>
      <p:ext uri="{BB962C8B-B14F-4D97-AF65-F5344CB8AC3E}">
        <p14:creationId xmlns:p14="http://schemas.microsoft.com/office/powerpoint/2010/main" val="41649059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ESTIMACIÓN DEUDORES INCOBRABLES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26</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6" name="5 Rectángulo"/>
          <p:cNvSpPr/>
          <p:nvPr/>
        </p:nvSpPr>
        <p:spPr>
          <a:xfrm>
            <a:off x="89807" y="1445080"/>
            <a:ext cx="11576957" cy="5705141"/>
          </a:xfrm>
          <a:prstGeom prst="rect">
            <a:avLst/>
          </a:prstGeom>
        </p:spPr>
        <p:txBody>
          <a:bodyPr wrap="square">
            <a:spAutoFit/>
          </a:bodyPr>
          <a:lstStyle/>
          <a:p>
            <a:pPr algn="just" fontAlgn="base"/>
            <a:r>
              <a:rPr lang="es-ES" sz="2200" i="1" dirty="0"/>
              <a:t>En suma, para rebajar como gasto los créditos incobrables, siempre que no se trate de operaciones con relacionados, el contribuyente tiene tres alternativas</a:t>
            </a:r>
            <a:r>
              <a:rPr lang="es-ES" sz="2200" i="1" dirty="0" smtClean="0"/>
              <a:t>:</a:t>
            </a:r>
          </a:p>
          <a:p>
            <a:pPr algn="just" fontAlgn="base"/>
            <a:endParaRPr lang="es-ES" sz="2200" dirty="0"/>
          </a:p>
          <a:p>
            <a:pPr marL="400050" indent="-400050" algn="just" fontAlgn="base">
              <a:buAutoNum type="romanLcPeriod"/>
            </a:pPr>
            <a:r>
              <a:rPr lang="es-ES" sz="2200" i="1" dirty="0" smtClean="0"/>
              <a:t>Utilizar </a:t>
            </a:r>
            <a:r>
              <a:rPr lang="es-ES" sz="2200" i="1" dirty="0"/>
              <a:t>la regla del párrafo primero del N° 4 del inciso cuarto del artículo 31 y agotar prudencialmente los medios de cobro, cumpliendo con los métodos de cobranza instruidos en las Circulares N° 24 y N° 34, ambas de 2008</a:t>
            </a:r>
            <a:r>
              <a:rPr lang="es-ES" sz="2200" i="1" dirty="0" smtClean="0"/>
              <a:t>.</a:t>
            </a:r>
          </a:p>
          <a:p>
            <a:pPr marL="400050" indent="-400050" algn="just" fontAlgn="base">
              <a:buAutoNum type="romanLcPeriod"/>
            </a:pPr>
            <a:endParaRPr lang="es-ES" sz="2200" dirty="0"/>
          </a:p>
          <a:p>
            <a:pPr algn="just" fontAlgn="base"/>
            <a:r>
              <a:rPr lang="es-ES" sz="2200" i="1" dirty="0"/>
              <a:t>ii. Utilizar la primera regla del párrafo segundo del N°4 del inciso cuarto del artículo 31, que permite deducir como incobrables los créditos que se encuentren impagos por más de 365 días contados desde su vencimiento</a:t>
            </a:r>
            <a:r>
              <a:rPr lang="es-ES" sz="2200" i="1" dirty="0" smtClean="0"/>
              <a:t>.</a:t>
            </a:r>
          </a:p>
          <a:p>
            <a:pPr algn="just" fontAlgn="base"/>
            <a:endParaRPr lang="es-ES" sz="2200" dirty="0"/>
          </a:p>
          <a:p>
            <a:pPr algn="just" fontAlgn="base"/>
            <a:r>
              <a:rPr lang="es-ES" sz="2200" i="1" dirty="0"/>
              <a:t>iii. Utilizar la segunda regla del párrafo segundo del N°4 del inciso cuarto del artículo 31, que permite deducir como créditos incobrables el valor que resulte de aplicar un porcentaje sobre el monto de los créditos vencidos, el que será determinado por el Servicio mediante sucesivas resoluciones, tomando como referencia indicadores de incobrabilidad del sector o mercado relevante en que opera el contribuyente.</a:t>
            </a:r>
            <a:endParaRPr lang="es-ES" sz="2200" dirty="0"/>
          </a:p>
        </p:txBody>
      </p:sp>
    </p:spTree>
    <p:extLst>
      <p:ext uri="{BB962C8B-B14F-4D97-AF65-F5344CB8AC3E}">
        <p14:creationId xmlns:p14="http://schemas.microsoft.com/office/powerpoint/2010/main" val="41649059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ESTIMACIÓN DEUDORES INCOBRABLES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27</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5109091"/>
          </a:xfrm>
          <a:prstGeom prst="rect">
            <a:avLst/>
          </a:prstGeom>
        </p:spPr>
        <p:txBody>
          <a:bodyPr wrap="square">
            <a:spAutoFit/>
          </a:bodyPr>
          <a:lstStyle/>
          <a:p>
            <a:pPr algn="just" fontAlgn="base"/>
            <a:r>
              <a:rPr lang="es-ES" sz="2300" i="1" dirty="0"/>
              <a:t>Una vez que hayan ejercido una de las alternativas antes señaladas para su declaración anual de impuestos, ésta resulta irrevocable, no pudiendo modificar su opción en dicha declaración aduciendo corrección de errores propios en virtud de lo dispuesto en el artículo 126 del Código Tributario, ya que no puede entenderse que existe un error en el ejercicio libre de una opción otorgada por la ley</a:t>
            </a:r>
            <a:r>
              <a:rPr lang="es-ES" sz="2300" i="1" dirty="0" smtClean="0"/>
              <a:t>.</a:t>
            </a:r>
          </a:p>
          <a:p>
            <a:pPr algn="just" fontAlgn="base"/>
            <a:endParaRPr lang="es-ES" sz="2300" i="1" dirty="0"/>
          </a:p>
          <a:p>
            <a:pPr algn="just" fontAlgn="base"/>
            <a:r>
              <a:rPr lang="es-ES" sz="2300" i="1" dirty="0" smtClean="0"/>
              <a:t>El </a:t>
            </a:r>
            <a:r>
              <a:rPr lang="es-ES" sz="2300" i="1" dirty="0"/>
              <a:t>contribuyente debe llevar el control de los créditos castigados, a efectos de acreditar el cálculo y el monto del gasto necesario para producir la renta determinado conforme a las normas del párrafo segundo del N°4 del inciso cuarto del artículo 31</a:t>
            </a:r>
            <a:r>
              <a:rPr lang="es-ES" sz="2300" i="1" dirty="0" smtClean="0"/>
              <a:t>.</a:t>
            </a:r>
          </a:p>
          <a:p>
            <a:pPr algn="just" fontAlgn="base"/>
            <a:endParaRPr lang="es-ES" sz="2300" i="1" dirty="0"/>
          </a:p>
          <a:p>
            <a:pPr algn="just" fontAlgn="base"/>
            <a:r>
              <a:rPr lang="es-ES" sz="2400" i="1" dirty="0"/>
              <a:t>En caso de una operación en que el crédito se haya generado o se mantenga con un relacionado, sólo se podrá utilizar la primera de las reglas mencionadas, esto es, se deberán agotar prudencialmente los medios de cobro, cumpliendo lo instruido en Circulares N° 24 y N° 34, ambas de 2008, según corresponda.</a:t>
            </a:r>
            <a:endParaRPr lang="es-ES" sz="2300" dirty="0"/>
          </a:p>
        </p:txBody>
      </p:sp>
    </p:spTree>
    <p:extLst>
      <p:ext uri="{BB962C8B-B14F-4D97-AF65-F5344CB8AC3E}">
        <p14:creationId xmlns:p14="http://schemas.microsoft.com/office/powerpoint/2010/main" val="12042874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ESTIMACIÓN DEUDORES INCOBRABLES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28</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6" name="5 Rectángulo"/>
          <p:cNvSpPr/>
          <p:nvPr/>
        </p:nvSpPr>
        <p:spPr>
          <a:xfrm>
            <a:off x="424543" y="1443841"/>
            <a:ext cx="11119757" cy="4339650"/>
          </a:xfrm>
          <a:prstGeom prst="rect">
            <a:avLst/>
          </a:prstGeom>
        </p:spPr>
        <p:txBody>
          <a:bodyPr wrap="square">
            <a:spAutoFit/>
          </a:bodyPr>
          <a:lstStyle/>
          <a:p>
            <a:pPr algn="just" fontAlgn="base"/>
            <a:r>
              <a:rPr lang="es-ES" sz="2300" i="1" dirty="0"/>
              <a:t>Por otra parte, el nuevo párrafo segundo del N° 4 del inciso cuarto del artículo 31 dispone que las recuperaciones totales o parciales de créditos se considerarán como ingresos brutos de acuerdo a lo dispuesto en el artículo 29</a:t>
            </a:r>
            <a:r>
              <a:rPr lang="es-ES" sz="2300" i="1" dirty="0" smtClean="0"/>
              <a:t>.</a:t>
            </a:r>
          </a:p>
          <a:p>
            <a:pPr algn="just" fontAlgn="base"/>
            <a:endParaRPr lang="es-ES" sz="2300" dirty="0"/>
          </a:p>
          <a:p>
            <a:pPr algn="just" fontAlgn="base"/>
            <a:r>
              <a:rPr lang="es-ES" sz="2300" i="1" dirty="0"/>
              <a:t>Por consiguiente, las sumas que se recuperen con motivo del cumplimiento por parte de los deudores de las obligaciones emanadas de los créditos que conforme a las reglas precedentes hayan sido deducidos previamente como gasto necesario para producir la renta constituirán ingresos brutos del período en que se produzca dicha recuperación</a:t>
            </a:r>
            <a:r>
              <a:rPr lang="es-ES" sz="2300" i="1" dirty="0" smtClean="0"/>
              <a:t>.</a:t>
            </a:r>
          </a:p>
          <a:p>
            <a:pPr algn="just" fontAlgn="base"/>
            <a:endParaRPr lang="es-ES" sz="2300" dirty="0"/>
          </a:p>
          <a:p>
            <a:pPr algn="just" fontAlgn="base"/>
            <a:r>
              <a:rPr lang="es-ES" sz="2300" i="1" dirty="0"/>
              <a:t>Finalmente, todos los créditos incobrables no castigados que se mantengan al 31.12.2019, que cumplan con los nuevos requisitos (365 días de vencimiento), podrán ser castigados tributariamente al 31.12.2020</a:t>
            </a:r>
            <a:r>
              <a:rPr lang="es-ES" i="1" dirty="0"/>
              <a:t>.</a:t>
            </a:r>
            <a:endParaRPr lang="es-ES" dirty="0"/>
          </a:p>
        </p:txBody>
      </p:sp>
    </p:spTree>
    <p:extLst>
      <p:ext uri="{BB962C8B-B14F-4D97-AF65-F5344CB8AC3E}">
        <p14:creationId xmlns:p14="http://schemas.microsoft.com/office/powerpoint/2010/main" val="21312543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59229" y="1313748"/>
            <a:ext cx="10796451" cy="718688"/>
          </a:xfrm>
        </p:spPr>
        <p:txBody>
          <a:bodyPr>
            <a:normAutofit/>
          </a:bodyPr>
          <a:lstStyle/>
          <a:p>
            <a:pPr marL="0" indent="0">
              <a:buNone/>
            </a:pPr>
            <a:r>
              <a:rPr lang="es-CL" sz="2900" dirty="0"/>
              <a:t>RESOLUCIÓN EX. SII Nº121 del 29/0/2020</a:t>
            </a:r>
          </a:p>
          <a:p>
            <a:pPr marL="0" indent="0" algn="just">
              <a:buNone/>
            </a:pPr>
            <a:endParaRPr lang="es-CL" sz="5600"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ESTIMACIÓN DEUDORES INCOBRABLES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29</a:t>
            </a:fld>
            <a:endParaRPr lang="es-ES"/>
          </a:p>
        </p:txBody>
      </p:sp>
      <p:sp>
        <p:nvSpPr>
          <p:cNvPr id="4" name="3 Rectángulo"/>
          <p:cNvSpPr/>
          <p:nvPr/>
        </p:nvSpPr>
        <p:spPr>
          <a:xfrm>
            <a:off x="261257" y="2467966"/>
            <a:ext cx="11740243" cy="3801041"/>
          </a:xfrm>
          <a:prstGeom prst="rect">
            <a:avLst/>
          </a:prstGeom>
        </p:spPr>
        <p:txBody>
          <a:bodyPr wrap="square">
            <a:spAutoFit/>
          </a:bodyPr>
          <a:lstStyle/>
          <a:p>
            <a:pPr fontAlgn="base"/>
            <a:endParaRPr lang="es-ES" sz="2500" b="1" dirty="0"/>
          </a:p>
          <a:p>
            <a:pPr fontAlgn="base"/>
            <a:endParaRPr lang="es-ES" dirty="0" smtClean="0"/>
          </a:p>
          <a:p>
            <a:pPr fontAlgn="base"/>
            <a:endParaRPr lang="es-ES" dirty="0"/>
          </a:p>
          <a:p>
            <a:pPr fontAlgn="base"/>
            <a:endParaRPr lang="es-ES" dirty="0" smtClean="0"/>
          </a:p>
          <a:p>
            <a:pPr fontAlgn="base"/>
            <a:endParaRPr lang="es-ES" dirty="0"/>
          </a:p>
          <a:p>
            <a:pPr fontAlgn="base"/>
            <a:endParaRPr lang="es-ES" dirty="0" smtClean="0"/>
          </a:p>
          <a:p>
            <a:pPr fontAlgn="base"/>
            <a:endParaRPr lang="es-ES" dirty="0" smtClean="0"/>
          </a:p>
          <a:p>
            <a:pPr fontAlgn="base"/>
            <a:endParaRPr lang="es-ES" dirty="0"/>
          </a:p>
          <a:p>
            <a:pPr fontAlgn="base"/>
            <a:endParaRPr lang="es-ES" dirty="0" smtClean="0"/>
          </a:p>
          <a:p>
            <a:pPr fontAlgn="base"/>
            <a:endParaRPr lang="es-ES" dirty="0"/>
          </a:p>
          <a:p>
            <a:pPr fontAlgn="base"/>
            <a:endParaRPr lang="es-ES" b="1" dirty="0" smtClean="0"/>
          </a:p>
          <a:p>
            <a:pPr fontAlgn="base"/>
            <a:endParaRPr lang="es-ES" b="1" dirty="0"/>
          </a:p>
          <a:p>
            <a:pPr fontAlgn="base"/>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graphicFrame>
        <p:nvGraphicFramePr>
          <p:cNvPr id="7" name="6 Tabla"/>
          <p:cNvGraphicFramePr>
            <a:graphicFrameLocks noGrp="1"/>
          </p:cNvGraphicFramePr>
          <p:nvPr>
            <p:extLst>
              <p:ext uri="{D42A27DB-BD31-4B8C-83A1-F6EECF244321}">
                <p14:modId xmlns:p14="http://schemas.microsoft.com/office/powerpoint/2010/main" val="133892780"/>
              </p:ext>
            </p:extLst>
          </p:nvPr>
        </p:nvGraphicFramePr>
        <p:xfrm>
          <a:off x="2990850" y="3147854"/>
          <a:ext cx="6210300" cy="1706880"/>
        </p:xfrm>
        <a:graphic>
          <a:graphicData uri="http://schemas.openxmlformats.org/drawingml/2006/table">
            <a:tbl>
              <a:tblPr/>
              <a:tblGrid>
                <a:gridCol w="3105150">
                  <a:extLst>
                    <a:ext uri="{9D8B030D-6E8A-4147-A177-3AD203B41FA5}">
                      <a16:colId xmlns:a16="http://schemas.microsoft.com/office/drawing/2014/main" xmlns="" val="20000"/>
                    </a:ext>
                  </a:extLst>
                </a:gridCol>
                <a:gridCol w="3105150">
                  <a:extLst>
                    <a:ext uri="{9D8B030D-6E8A-4147-A177-3AD203B41FA5}">
                      <a16:colId xmlns:a16="http://schemas.microsoft.com/office/drawing/2014/main" xmlns="" val="20001"/>
                    </a:ext>
                  </a:extLst>
                </a:gridCol>
              </a:tblGrid>
              <a:tr h="247650">
                <a:tc>
                  <a:txBody>
                    <a:bodyPr/>
                    <a:lstStyle/>
                    <a:p>
                      <a:pPr algn="l" fontAlgn="t"/>
                      <a:r>
                        <a:rPr lang="es-CL" b="1" dirty="0">
                          <a:solidFill>
                            <a:srgbClr val="202124"/>
                          </a:solidFill>
                          <a:effectLst/>
                        </a:rPr>
                        <a:t>RANGO DE </a:t>
                      </a:r>
                      <a:r>
                        <a:rPr lang="es-CL" b="1" dirty="0" smtClean="0">
                          <a:solidFill>
                            <a:srgbClr val="202124"/>
                          </a:solidFill>
                          <a:effectLst/>
                        </a:rPr>
                        <a:t>INCOBRABILIDAD</a:t>
                      </a:r>
                      <a:endParaRPr lang="es-CL" b="1" dirty="0">
                        <a:solidFill>
                          <a:srgbClr val="202124"/>
                        </a:solidFill>
                        <a:effectLst/>
                      </a:endParaRPr>
                    </a:p>
                  </a:txBody>
                  <a:tcPr marR="95250" marT="76200" marB="76200">
                    <a:lnL>
                      <a:noFill/>
                    </a:lnL>
                    <a:lnR>
                      <a:noFill/>
                    </a:lnR>
                    <a:lnT>
                      <a:noFill/>
                    </a:lnT>
                    <a:lnB w="9525" cap="flat" cmpd="sng" algn="ctr">
                      <a:solidFill>
                        <a:srgbClr val="DADCE0"/>
                      </a:solidFill>
                      <a:prstDash val="solid"/>
                      <a:round/>
                      <a:headEnd type="none" w="med" len="med"/>
                      <a:tailEnd type="none" w="med" len="med"/>
                    </a:lnB>
                  </a:tcPr>
                </a:tc>
                <a:tc>
                  <a:txBody>
                    <a:bodyPr/>
                    <a:lstStyle/>
                    <a:p>
                      <a:pPr algn="l" fontAlgn="t"/>
                      <a:r>
                        <a:rPr lang="es-CL" b="1">
                          <a:solidFill>
                            <a:srgbClr val="202124"/>
                          </a:solidFill>
                          <a:effectLst/>
                        </a:rPr>
                        <a:t>% CASTIGO</a:t>
                      </a:r>
                    </a:p>
                  </a:txBody>
                  <a:tcPr marL="95250" marR="95250" marT="76200" marB="76200">
                    <a:lnL>
                      <a:noFill/>
                    </a:lnL>
                    <a:lnR>
                      <a:noFill/>
                    </a:lnR>
                    <a:lnT>
                      <a:noFill/>
                    </a:lnT>
                    <a:lnB w="9525" cap="flat" cmpd="sng" algn="ctr">
                      <a:solidFill>
                        <a:srgbClr val="DADCE0"/>
                      </a:solidFill>
                      <a:prstDash val="solid"/>
                      <a:round/>
                      <a:headEnd type="none" w="med" len="med"/>
                      <a:tailEnd type="none" w="med" len="med"/>
                    </a:lnB>
                  </a:tcPr>
                </a:tc>
                <a:extLst>
                  <a:ext uri="{0D108BD9-81ED-4DB2-BD59-A6C34878D82A}">
                    <a16:rowId xmlns:a16="http://schemas.microsoft.com/office/drawing/2014/main" xmlns="" val="10000"/>
                  </a:ext>
                </a:extLst>
              </a:tr>
              <a:tr h="247650">
                <a:tc>
                  <a:txBody>
                    <a:bodyPr/>
                    <a:lstStyle/>
                    <a:p>
                      <a:r>
                        <a:rPr lang="es-CL" b="1">
                          <a:effectLst/>
                        </a:rPr>
                        <a:t>1 – 90 días</a:t>
                      </a:r>
                      <a:endParaRPr lang="es-CL">
                        <a:effectLst/>
                      </a:endParaRPr>
                    </a:p>
                  </a:txBody>
                  <a:tcPr marR="95250" marT="76200" marB="76200" anchor="ctr">
                    <a:lnL>
                      <a:noFill/>
                    </a:lnL>
                    <a:lnR>
                      <a:noFill/>
                    </a:lnR>
                    <a:lnT w="9525" cap="flat" cmpd="sng" algn="ctr">
                      <a:solidFill>
                        <a:srgbClr val="DADCE0"/>
                      </a:solidFill>
                      <a:prstDash val="solid"/>
                      <a:round/>
                      <a:headEnd type="none" w="med" len="med"/>
                      <a:tailEnd type="none" w="med" len="med"/>
                    </a:lnT>
                    <a:lnB w="9525" cap="flat" cmpd="sng" algn="ctr">
                      <a:solidFill>
                        <a:srgbClr val="DADCE0"/>
                      </a:solidFill>
                      <a:prstDash val="solid"/>
                      <a:round/>
                      <a:headEnd type="none" w="med" len="med"/>
                      <a:tailEnd type="none" w="med" len="med"/>
                    </a:lnB>
                  </a:tcPr>
                </a:tc>
                <a:tc>
                  <a:txBody>
                    <a:bodyPr/>
                    <a:lstStyle/>
                    <a:p>
                      <a:r>
                        <a:rPr lang="es-CL" b="1" dirty="0" smtClean="0">
                          <a:effectLst/>
                        </a:rPr>
                        <a:t>5,00</a:t>
                      </a:r>
                      <a:r>
                        <a:rPr lang="es-CL" b="1" dirty="0">
                          <a:effectLst/>
                        </a:rPr>
                        <a:t>%</a:t>
                      </a:r>
                      <a:endParaRPr lang="es-CL" dirty="0">
                        <a:effectLst/>
                      </a:endParaRPr>
                    </a:p>
                  </a:txBody>
                  <a:tcPr marL="95250" marR="95250" marT="76200" marB="76200" anchor="ctr">
                    <a:lnL>
                      <a:noFill/>
                    </a:lnL>
                    <a:lnR>
                      <a:noFill/>
                    </a:lnR>
                    <a:lnT w="9525" cap="flat" cmpd="sng" algn="ctr">
                      <a:solidFill>
                        <a:srgbClr val="DADCE0"/>
                      </a:solidFill>
                      <a:prstDash val="solid"/>
                      <a:round/>
                      <a:headEnd type="none" w="med" len="med"/>
                      <a:tailEnd type="none" w="med" len="med"/>
                    </a:lnT>
                    <a:lnB w="9525" cap="flat" cmpd="sng" algn="ctr">
                      <a:solidFill>
                        <a:srgbClr val="DADCE0"/>
                      </a:solidFill>
                      <a:prstDash val="solid"/>
                      <a:round/>
                      <a:headEnd type="none" w="med" len="med"/>
                      <a:tailEnd type="none" w="med" len="med"/>
                    </a:lnB>
                  </a:tcPr>
                </a:tc>
                <a:extLst>
                  <a:ext uri="{0D108BD9-81ED-4DB2-BD59-A6C34878D82A}">
                    <a16:rowId xmlns:a16="http://schemas.microsoft.com/office/drawing/2014/main" xmlns="" val="10001"/>
                  </a:ext>
                </a:extLst>
              </a:tr>
              <a:tr h="247650">
                <a:tc>
                  <a:txBody>
                    <a:bodyPr/>
                    <a:lstStyle/>
                    <a:p>
                      <a:r>
                        <a:rPr lang="es-CL" b="1">
                          <a:effectLst/>
                        </a:rPr>
                        <a:t>91 – 180 días</a:t>
                      </a:r>
                      <a:endParaRPr lang="es-CL">
                        <a:effectLst/>
                      </a:endParaRPr>
                    </a:p>
                  </a:txBody>
                  <a:tcPr marR="95250" marT="76200" marB="76200" anchor="ctr">
                    <a:lnL>
                      <a:noFill/>
                    </a:lnL>
                    <a:lnR>
                      <a:noFill/>
                    </a:lnR>
                    <a:lnT w="9525" cap="flat" cmpd="sng" algn="ctr">
                      <a:solidFill>
                        <a:srgbClr val="DADCE0"/>
                      </a:solidFill>
                      <a:prstDash val="solid"/>
                      <a:round/>
                      <a:headEnd type="none" w="med" len="med"/>
                      <a:tailEnd type="none" w="med" len="med"/>
                    </a:lnT>
                    <a:lnB w="9525" cap="flat" cmpd="sng" algn="ctr">
                      <a:solidFill>
                        <a:srgbClr val="DADCE0"/>
                      </a:solidFill>
                      <a:prstDash val="solid"/>
                      <a:round/>
                      <a:headEnd type="none" w="med" len="med"/>
                      <a:tailEnd type="none" w="med" len="med"/>
                    </a:lnB>
                  </a:tcPr>
                </a:tc>
                <a:tc>
                  <a:txBody>
                    <a:bodyPr/>
                    <a:lstStyle/>
                    <a:p>
                      <a:r>
                        <a:rPr lang="es-CL" b="1" dirty="0" smtClean="0">
                          <a:effectLst/>
                        </a:rPr>
                        <a:t>20,00</a:t>
                      </a:r>
                      <a:r>
                        <a:rPr lang="es-CL" b="1" dirty="0">
                          <a:effectLst/>
                        </a:rPr>
                        <a:t>%</a:t>
                      </a:r>
                      <a:endParaRPr lang="es-CL" dirty="0">
                        <a:effectLst/>
                      </a:endParaRPr>
                    </a:p>
                  </a:txBody>
                  <a:tcPr marL="95250" marR="95250" marT="76200" marB="76200" anchor="ctr">
                    <a:lnL>
                      <a:noFill/>
                    </a:lnL>
                    <a:lnR>
                      <a:noFill/>
                    </a:lnR>
                    <a:lnT w="9525" cap="flat" cmpd="sng" algn="ctr">
                      <a:solidFill>
                        <a:srgbClr val="DADCE0"/>
                      </a:solidFill>
                      <a:prstDash val="solid"/>
                      <a:round/>
                      <a:headEnd type="none" w="med" len="med"/>
                      <a:tailEnd type="none" w="med" len="med"/>
                    </a:lnT>
                    <a:lnB w="9525" cap="flat" cmpd="sng" algn="ctr">
                      <a:solidFill>
                        <a:srgbClr val="DADCE0"/>
                      </a:solidFill>
                      <a:prstDash val="solid"/>
                      <a:round/>
                      <a:headEnd type="none" w="med" len="med"/>
                      <a:tailEnd type="none" w="med" len="med"/>
                    </a:lnB>
                  </a:tcPr>
                </a:tc>
                <a:extLst>
                  <a:ext uri="{0D108BD9-81ED-4DB2-BD59-A6C34878D82A}">
                    <a16:rowId xmlns:a16="http://schemas.microsoft.com/office/drawing/2014/main" xmlns="" val="10002"/>
                  </a:ext>
                </a:extLst>
              </a:tr>
              <a:tr h="247650">
                <a:tc>
                  <a:txBody>
                    <a:bodyPr/>
                    <a:lstStyle/>
                    <a:p>
                      <a:r>
                        <a:rPr lang="es-CL" b="1">
                          <a:effectLst/>
                        </a:rPr>
                        <a:t>181 – 365 días</a:t>
                      </a:r>
                      <a:endParaRPr lang="es-CL">
                        <a:effectLst/>
                      </a:endParaRPr>
                    </a:p>
                  </a:txBody>
                  <a:tcPr marR="95250" marT="76200" marB="76200" anchor="ctr">
                    <a:lnL>
                      <a:noFill/>
                    </a:lnL>
                    <a:lnR>
                      <a:noFill/>
                    </a:lnR>
                    <a:lnT w="9525" cap="flat" cmpd="sng" algn="ctr">
                      <a:solidFill>
                        <a:srgbClr val="DADCE0"/>
                      </a:solidFill>
                      <a:prstDash val="solid"/>
                      <a:round/>
                      <a:headEnd type="none" w="med" len="med"/>
                      <a:tailEnd type="none" w="med" len="med"/>
                    </a:lnT>
                    <a:lnB w="9525" cap="flat" cmpd="sng" algn="ctr">
                      <a:solidFill>
                        <a:srgbClr val="DADCE0"/>
                      </a:solidFill>
                      <a:prstDash val="solid"/>
                      <a:round/>
                      <a:headEnd type="none" w="med" len="med"/>
                      <a:tailEnd type="none" w="med" len="med"/>
                    </a:lnB>
                  </a:tcPr>
                </a:tc>
                <a:tc>
                  <a:txBody>
                    <a:bodyPr/>
                    <a:lstStyle/>
                    <a:p>
                      <a:r>
                        <a:rPr lang="es-CL" b="1" dirty="0" smtClean="0">
                          <a:effectLst/>
                        </a:rPr>
                        <a:t>50,00</a:t>
                      </a:r>
                      <a:r>
                        <a:rPr lang="es-CL" b="1" dirty="0">
                          <a:effectLst/>
                        </a:rPr>
                        <a:t>%</a:t>
                      </a:r>
                      <a:endParaRPr lang="es-CL" dirty="0">
                        <a:effectLst/>
                      </a:endParaRPr>
                    </a:p>
                  </a:txBody>
                  <a:tcPr marL="95250" marR="95250" marT="76200" marB="76200" anchor="ctr">
                    <a:lnL>
                      <a:noFill/>
                    </a:lnL>
                    <a:lnR>
                      <a:noFill/>
                    </a:lnR>
                    <a:lnT w="9525" cap="flat" cmpd="sng" algn="ctr">
                      <a:solidFill>
                        <a:srgbClr val="DADCE0"/>
                      </a:solidFill>
                      <a:prstDash val="solid"/>
                      <a:round/>
                      <a:headEnd type="none" w="med" len="med"/>
                      <a:tailEnd type="none" w="med" len="med"/>
                    </a:lnT>
                    <a:lnB w="9525" cap="flat" cmpd="sng" algn="ctr">
                      <a:solidFill>
                        <a:srgbClr val="DADCE0"/>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9" name="Rectangle 1"/>
          <p:cNvSpPr>
            <a:spLocks noChangeArrowheads="1"/>
          </p:cNvSpPr>
          <p:nvPr/>
        </p:nvSpPr>
        <p:spPr bwMode="auto">
          <a:xfrm>
            <a:off x="2990850" y="2935151"/>
            <a:ext cx="184731" cy="42572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101568"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L"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396521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APERTURA DE SALDOS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3</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26571" y="1313748"/>
            <a:ext cx="11340193" cy="6647974"/>
          </a:xfrm>
          <a:prstGeom prst="rect">
            <a:avLst/>
          </a:prstGeom>
        </p:spPr>
        <p:txBody>
          <a:bodyPr wrap="square">
            <a:spAutoFit/>
          </a:bodyPr>
          <a:lstStyle/>
          <a:p>
            <a:pPr algn="just"/>
            <a:r>
              <a:rPr lang="es-ES" sz="3000" dirty="0" smtClean="0"/>
              <a:t>1.- EMPRESA QUE RECIEN SE INICIA</a:t>
            </a:r>
          </a:p>
          <a:p>
            <a:pPr marL="285750" indent="-285750" algn="just">
              <a:buFontTx/>
              <a:buChar char="-"/>
            </a:pPr>
            <a:r>
              <a:rPr lang="es-ES" b="1" u="sng" dirty="0" smtClean="0"/>
              <a:t>EI, EIRL, SRL</a:t>
            </a:r>
          </a:p>
          <a:p>
            <a:pPr algn="just"/>
            <a:r>
              <a:rPr lang="es-ES" sz="1400" dirty="0" smtClean="0"/>
              <a:t>      </a:t>
            </a:r>
            <a:r>
              <a:rPr lang="es-ES" sz="1600" dirty="0" smtClean="0"/>
              <a:t>Caja (Banco)</a:t>
            </a:r>
          </a:p>
          <a:p>
            <a:pPr algn="just"/>
            <a:r>
              <a:rPr lang="es-ES" sz="1600" dirty="0"/>
              <a:t> </a:t>
            </a:r>
            <a:r>
              <a:rPr lang="es-ES" sz="1600" dirty="0" smtClean="0"/>
              <a:t>           Capital Social</a:t>
            </a:r>
          </a:p>
          <a:p>
            <a:pPr algn="just"/>
            <a:r>
              <a:rPr lang="es-ES" sz="1600" dirty="0" smtClean="0"/>
              <a:t>o</a:t>
            </a:r>
          </a:p>
          <a:p>
            <a:pPr algn="just"/>
            <a:r>
              <a:rPr lang="es-ES" sz="1600" dirty="0"/>
              <a:t> </a:t>
            </a:r>
            <a:r>
              <a:rPr lang="es-ES" sz="1600" dirty="0" smtClean="0"/>
              <a:t>     Caja ( Banco)</a:t>
            </a:r>
          </a:p>
          <a:p>
            <a:pPr algn="just"/>
            <a:r>
              <a:rPr lang="es-ES" sz="1600" dirty="0"/>
              <a:t> </a:t>
            </a:r>
            <a:r>
              <a:rPr lang="es-ES" sz="1600" dirty="0" smtClean="0"/>
              <a:t>            Capital socio 1</a:t>
            </a:r>
          </a:p>
          <a:p>
            <a:pPr algn="just"/>
            <a:r>
              <a:rPr lang="es-ES" sz="1600" dirty="0"/>
              <a:t> </a:t>
            </a:r>
            <a:r>
              <a:rPr lang="es-ES" sz="1600" dirty="0" smtClean="0"/>
              <a:t>            Capital socio …x </a:t>
            </a:r>
          </a:p>
          <a:p>
            <a:pPr algn="just"/>
            <a:r>
              <a:rPr lang="es-ES" sz="1600" dirty="0" smtClean="0"/>
              <a:t>o</a:t>
            </a:r>
            <a:endParaRPr lang="es-ES" sz="1600" dirty="0"/>
          </a:p>
          <a:p>
            <a:pPr algn="just"/>
            <a:r>
              <a:rPr lang="es-ES" sz="1600" dirty="0" smtClean="0"/>
              <a:t>     Caja (Banco)</a:t>
            </a:r>
          </a:p>
          <a:p>
            <a:pPr algn="just"/>
            <a:r>
              <a:rPr lang="es-ES" sz="1600" dirty="0"/>
              <a:t> </a:t>
            </a:r>
            <a:r>
              <a:rPr lang="es-ES" sz="1600" dirty="0" smtClean="0"/>
              <a:t>    Cuenta Obligada</a:t>
            </a:r>
          </a:p>
          <a:p>
            <a:pPr algn="just"/>
            <a:r>
              <a:rPr lang="es-ES" sz="1600" dirty="0"/>
              <a:t> </a:t>
            </a:r>
            <a:r>
              <a:rPr lang="es-ES" sz="1600" dirty="0" smtClean="0"/>
              <a:t>             Capital Social</a:t>
            </a:r>
          </a:p>
          <a:p>
            <a:pPr algn="just"/>
            <a:endParaRPr lang="es-ES" sz="1600" dirty="0"/>
          </a:p>
          <a:p>
            <a:pPr algn="just"/>
            <a:r>
              <a:rPr lang="es-ES" sz="1600" b="1" u="sng" dirty="0"/>
              <a:t>SA, </a:t>
            </a:r>
            <a:r>
              <a:rPr lang="es-ES" sz="1600" b="1" u="sng" dirty="0" err="1"/>
              <a:t>SpA</a:t>
            </a:r>
            <a:r>
              <a:rPr lang="es-ES" sz="1600" b="1" u="sng" dirty="0"/>
              <a:t>, SCA</a:t>
            </a:r>
          </a:p>
          <a:p>
            <a:pPr algn="just"/>
            <a:r>
              <a:rPr lang="es-ES" sz="1600" dirty="0"/>
              <a:t>Acciones por suscribir</a:t>
            </a:r>
          </a:p>
          <a:p>
            <a:pPr algn="just"/>
            <a:r>
              <a:rPr lang="es-ES" sz="1600" dirty="0"/>
              <a:t>                         Capital Social</a:t>
            </a:r>
          </a:p>
          <a:p>
            <a:pPr algn="just"/>
            <a:r>
              <a:rPr lang="es-ES" sz="1600" dirty="0"/>
              <a:t>Acciones suscritas</a:t>
            </a:r>
          </a:p>
          <a:p>
            <a:pPr algn="just"/>
            <a:r>
              <a:rPr lang="es-ES" sz="1600" dirty="0"/>
              <a:t>                         Acciones por Suscribir</a:t>
            </a:r>
          </a:p>
          <a:p>
            <a:pPr algn="just"/>
            <a:r>
              <a:rPr lang="es-ES" sz="1600" dirty="0"/>
              <a:t>Caja ( Banco)</a:t>
            </a:r>
          </a:p>
          <a:p>
            <a:pPr algn="just"/>
            <a:r>
              <a:rPr lang="es-ES" sz="1600" dirty="0"/>
              <a:t>             Acciones Suscritas</a:t>
            </a:r>
          </a:p>
          <a:p>
            <a:pPr algn="just"/>
            <a:endParaRPr lang="es-ES" sz="1600" dirty="0" smtClean="0"/>
          </a:p>
          <a:p>
            <a:pPr algn="just"/>
            <a:endParaRPr lang="es-ES" sz="1400" dirty="0"/>
          </a:p>
          <a:p>
            <a:pPr algn="just"/>
            <a:endParaRPr lang="es-ES" sz="3000" dirty="0"/>
          </a:p>
          <a:p>
            <a:pPr marL="514350" indent="-514350" algn="just">
              <a:buAutoNum type="alphaLcParenR"/>
            </a:pPr>
            <a:endParaRPr lang="es-CL" sz="3000" dirty="0"/>
          </a:p>
        </p:txBody>
      </p:sp>
    </p:spTree>
    <p:extLst>
      <p:ext uri="{BB962C8B-B14F-4D97-AF65-F5344CB8AC3E}">
        <p14:creationId xmlns:p14="http://schemas.microsoft.com/office/powerpoint/2010/main" val="42278806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INVERSIÓN EN SOCIEDADES ANÓNIMAS </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30</a:t>
            </a:fld>
            <a:endParaRPr lang="es-ES"/>
          </a:p>
        </p:txBody>
      </p:sp>
      <p:sp>
        <p:nvSpPr>
          <p:cNvPr id="4" name="3 Rectángulo"/>
          <p:cNvSpPr/>
          <p:nvPr/>
        </p:nvSpPr>
        <p:spPr>
          <a:xfrm>
            <a:off x="261257" y="2467966"/>
            <a:ext cx="11740243" cy="3801041"/>
          </a:xfrm>
          <a:prstGeom prst="rect">
            <a:avLst/>
          </a:prstGeom>
        </p:spPr>
        <p:txBody>
          <a:bodyPr wrap="square">
            <a:spAutoFit/>
          </a:bodyPr>
          <a:lstStyle/>
          <a:p>
            <a:pPr fontAlgn="base"/>
            <a:endParaRPr lang="es-ES" sz="2500" b="1" dirty="0"/>
          </a:p>
          <a:p>
            <a:pPr fontAlgn="base"/>
            <a:endParaRPr lang="es-ES" dirty="0" smtClean="0"/>
          </a:p>
          <a:p>
            <a:pPr fontAlgn="base"/>
            <a:endParaRPr lang="es-ES" dirty="0"/>
          </a:p>
          <a:p>
            <a:pPr fontAlgn="base"/>
            <a:endParaRPr lang="es-ES" dirty="0" smtClean="0"/>
          </a:p>
          <a:p>
            <a:pPr fontAlgn="base"/>
            <a:endParaRPr lang="es-ES" dirty="0"/>
          </a:p>
          <a:p>
            <a:pPr fontAlgn="base"/>
            <a:endParaRPr lang="es-ES" dirty="0" smtClean="0"/>
          </a:p>
          <a:p>
            <a:pPr fontAlgn="base"/>
            <a:endParaRPr lang="es-ES" dirty="0" smtClean="0"/>
          </a:p>
          <a:p>
            <a:pPr fontAlgn="base"/>
            <a:endParaRPr lang="es-ES" dirty="0"/>
          </a:p>
          <a:p>
            <a:pPr fontAlgn="base"/>
            <a:endParaRPr lang="es-ES" dirty="0" smtClean="0"/>
          </a:p>
          <a:p>
            <a:pPr fontAlgn="base"/>
            <a:endParaRPr lang="es-ES" dirty="0"/>
          </a:p>
          <a:p>
            <a:pPr fontAlgn="base"/>
            <a:endParaRPr lang="es-ES" b="1" dirty="0" smtClean="0"/>
          </a:p>
          <a:p>
            <a:pPr fontAlgn="base"/>
            <a:endParaRPr lang="es-ES" b="1" dirty="0"/>
          </a:p>
          <a:p>
            <a:pPr fontAlgn="base"/>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9" name="Rectangle 1"/>
          <p:cNvSpPr>
            <a:spLocks noChangeArrowheads="1"/>
          </p:cNvSpPr>
          <p:nvPr/>
        </p:nvSpPr>
        <p:spPr bwMode="auto">
          <a:xfrm>
            <a:off x="2990850" y="2935151"/>
            <a:ext cx="184731" cy="42572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101568"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L"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5 Rectángulo"/>
          <p:cNvSpPr/>
          <p:nvPr/>
        </p:nvSpPr>
        <p:spPr>
          <a:xfrm>
            <a:off x="481693" y="1445080"/>
            <a:ext cx="11274877" cy="5355312"/>
          </a:xfrm>
          <a:prstGeom prst="rect">
            <a:avLst/>
          </a:prstGeom>
        </p:spPr>
        <p:txBody>
          <a:bodyPr wrap="square">
            <a:spAutoFit/>
          </a:bodyPr>
          <a:lstStyle/>
          <a:p>
            <a:pPr algn="just"/>
            <a:r>
              <a:rPr lang="es-ES" dirty="0"/>
              <a:t>A su fecha de su </a:t>
            </a:r>
            <a:r>
              <a:rPr lang="es-ES" dirty="0" smtClean="0"/>
              <a:t>realización en el año 1</a:t>
            </a:r>
          </a:p>
          <a:p>
            <a:pPr algn="just"/>
            <a:endParaRPr lang="es-ES" dirty="0" smtClean="0"/>
          </a:p>
          <a:p>
            <a:pPr algn="just"/>
            <a:r>
              <a:rPr lang="es-ES" b="1" dirty="0" smtClean="0"/>
              <a:t>Inversión en SA xxx ( cuenta de activo)</a:t>
            </a:r>
            <a:endParaRPr lang="es-ES" b="1" dirty="0"/>
          </a:p>
          <a:p>
            <a:pPr algn="just"/>
            <a:r>
              <a:rPr lang="es-ES" b="1" dirty="0"/>
              <a:t>                              Caja ( Banco)</a:t>
            </a:r>
          </a:p>
          <a:p>
            <a:pPr algn="just"/>
            <a:endParaRPr lang="es-ES" b="1" dirty="0"/>
          </a:p>
          <a:p>
            <a:pPr algn="just"/>
            <a:r>
              <a:rPr lang="es-ES" dirty="0" smtClean="0"/>
              <a:t>                               </a:t>
            </a:r>
            <a:endParaRPr lang="es-ES" dirty="0"/>
          </a:p>
          <a:p>
            <a:pPr algn="just"/>
            <a:r>
              <a:rPr lang="es-ES" dirty="0"/>
              <a:t>….. Al cierre del ejercicio </a:t>
            </a:r>
            <a:r>
              <a:rPr lang="es-ES" dirty="0" smtClean="0"/>
              <a:t>del año 1 </a:t>
            </a:r>
            <a:endParaRPr lang="es-ES" dirty="0"/>
          </a:p>
          <a:p>
            <a:pPr algn="just"/>
            <a:endParaRPr lang="es-ES" dirty="0"/>
          </a:p>
          <a:p>
            <a:pPr algn="just"/>
            <a:r>
              <a:rPr lang="es-ES" b="1" dirty="0"/>
              <a:t>Inversión en SA </a:t>
            </a:r>
            <a:r>
              <a:rPr lang="es-ES" b="1" dirty="0" smtClean="0"/>
              <a:t>xxx</a:t>
            </a:r>
          </a:p>
          <a:p>
            <a:pPr algn="just"/>
            <a:r>
              <a:rPr lang="es-ES" b="1" dirty="0" smtClean="0"/>
              <a:t>                         Dividendos Devengados ( cuenta de resultados)</a:t>
            </a:r>
            <a:endParaRPr lang="es-ES" b="1" dirty="0"/>
          </a:p>
          <a:p>
            <a:pPr algn="just"/>
            <a:endParaRPr lang="es-ES" dirty="0" smtClean="0"/>
          </a:p>
          <a:p>
            <a:pPr algn="just"/>
            <a:endParaRPr lang="es-ES" dirty="0"/>
          </a:p>
          <a:p>
            <a:pPr algn="just"/>
            <a:endParaRPr lang="es-ES" dirty="0"/>
          </a:p>
          <a:p>
            <a:pPr algn="just"/>
            <a:r>
              <a:rPr lang="es-ES" dirty="0" smtClean="0"/>
              <a:t>…. A la fecha de la junta de accionistas del año 2 y acuerdo de distribución de dividendos</a:t>
            </a:r>
          </a:p>
          <a:p>
            <a:pPr algn="just"/>
            <a:endParaRPr lang="es-ES" dirty="0"/>
          </a:p>
          <a:p>
            <a:pPr algn="just"/>
            <a:r>
              <a:rPr lang="es-ES" b="1" dirty="0" smtClean="0"/>
              <a:t>Caja (Banco)</a:t>
            </a:r>
          </a:p>
          <a:p>
            <a:pPr algn="just"/>
            <a:r>
              <a:rPr lang="es-ES" b="1" dirty="0"/>
              <a:t> </a:t>
            </a:r>
            <a:r>
              <a:rPr lang="es-ES" b="1" dirty="0" smtClean="0"/>
              <a:t>                         Inversión </a:t>
            </a:r>
            <a:r>
              <a:rPr lang="es-ES" b="1" dirty="0"/>
              <a:t>en SA xxx</a:t>
            </a:r>
            <a:endParaRPr lang="es-ES" dirty="0"/>
          </a:p>
          <a:p>
            <a:pPr algn="just"/>
            <a:endParaRPr lang="es-ES" dirty="0"/>
          </a:p>
          <a:p>
            <a:pPr algn="just"/>
            <a:endParaRPr lang="es-ES" dirty="0"/>
          </a:p>
        </p:txBody>
      </p:sp>
    </p:spTree>
    <p:extLst>
      <p:ext uri="{BB962C8B-B14F-4D97-AF65-F5344CB8AC3E}">
        <p14:creationId xmlns:p14="http://schemas.microsoft.com/office/powerpoint/2010/main" val="819957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INVERSIÓN EN SOCIEDADES ANÓNIMAS </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31</a:t>
            </a:fld>
            <a:endParaRPr lang="es-ES"/>
          </a:p>
        </p:txBody>
      </p:sp>
      <p:sp>
        <p:nvSpPr>
          <p:cNvPr id="4" name="3 Rectángulo"/>
          <p:cNvSpPr/>
          <p:nvPr/>
        </p:nvSpPr>
        <p:spPr>
          <a:xfrm>
            <a:off x="261257" y="2467966"/>
            <a:ext cx="11740243" cy="3801041"/>
          </a:xfrm>
          <a:prstGeom prst="rect">
            <a:avLst/>
          </a:prstGeom>
        </p:spPr>
        <p:txBody>
          <a:bodyPr wrap="square">
            <a:spAutoFit/>
          </a:bodyPr>
          <a:lstStyle/>
          <a:p>
            <a:pPr fontAlgn="base"/>
            <a:endParaRPr lang="es-ES" sz="2500" b="1" dirty="0"/>
          </a:p>
          <a:p>
            <a:pPr fontAlgn="base"/>
            <a:endParaRPr lang="es-ES" dirty="0" smtClean="0"/>
          </a:p>
          <a:p>
            <a:pPr fontAlgn="base"/>
            <a:endParaRPr lang="es-ES" dirty="0"/>
          </a:p>
          <a:p>
            <a:pPr fontAlgn="base"/>
            <a:endParaRPr lang="es-ES" dirty="0" smtClean="0"/>
          </a:p>
          <a:p>
            <a:pPr fontAlgn="base"/>
            <a:endParaRPr lang="es-ES" dirty="0"/>
          </a:p>
          <a:p>
            <a:pPr fontAlgn="base"/>
            <a:endParaRPr lang="es-ES" dirty="0" smtClean="0"/>
          </a:p>
          <a:p>
            <a:pPr fontAlgn="base"/>
            <a:endParaRPr lang="es-ES" dirty="0" smtClean="0"/>
          </a:p>
          <a:p>
            <a:pPr fontAlgn="base"/>
            <a:endParaRPr lang="es-ES" dirty="0"/>
          </a:p>
          <a:p>
            <a:pPr fontAlgn="base"/>
            <a:endParaRPr lang="es-ES" dirty="0" smtClean="0"/>
          </a:p>
          <a:p>
            <a:pPr fontAlgn="base"/>
            <a:endParaRPr lang="es-ES" dirty="0"/>
          </a:p>
          <a:p>
            <a:pPr fontAlgn="base"/>
            <a:endParaRPr lang="es-ES" b="1" dirty="0" smtClean="0"/>
          </a:p>
          <a:p>
            <a:pPr fontAlgn="base"/>
            <a:endParaRPr lang="es-ES" b="1" dirty="0"/>
          </a:p>
          <a:p>
            <a:pPr fontAlgn="base"/>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9" name="Rectangle 1"/>
          <p:cNvSpPr>
            <a:spLocks noChangeArrowheads="1"/>
          </p:cNvSpPr>
          <p:nvPr/>
        </p:nvSpPr>
        <p:spPr bwMode="auto">
          <a:xfrm>
            <a:off x="2990850" y="2935151"/>
            <a:ext cx="184731" cy="42572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101568"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L"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5 Rectángulo"/>
          <p:cNvSpPr/>
          <p:nvPr/>
        </p:nvSpPr>
        <p:spPr>
          <a:xfrm>
            <a:off x="481693" y="1445080"/>
            <a:ext cx="11274877" cy="5632311"/>
          </a:xfrm>
          <a:prstGeom prst="rect">
            <a:avLst/>
          </a:prstGeom>
        </p:spPr>
        <p:txBody>
          <a:bodyPr wrap="square">
            <a:spAutoFit/>
          </a:bodyPr>
          <a:lstStyle/>
          <a:p>
            <a:pPr algn="just"/>
            <a:r>
              <a:rPr lang="es-ES" dirty="0"/>
              <a:t>A su fecha de su </a:t>
            </a:r>
            <a:r>
              <a:rPr lang="es-ES" dirty="0" smtClean="0"/>
              <a:t>realización en el año 1</a:t>
            </a:r>
          </a:p>
          <a:p>
            <a:pPr algn="just"/>
            <a:r>
              <a:rPr lang="es-ES" b="1" dirty="0"/>
              <a:t>Inversión en SA </a:t>
            </a:r>
            <a:r>
              <a:rPr lang="es-ES" b="1" dirty="0" smtClean="0"/>
              <a:t>xxx ( cuenta de activo)</a:t>
            </a:r>
            <a:endParaRPr lang="es-ES" b="1" dirty="0"/>
          </a:p>
          <a:p>
            <a:pPr algn="just"/>
            <a:r>
              <a:rPr lang="es-ES" b="1" dirty="0"/>
              <a:t>                              Caja ( Banco)</a:t>
            </a:r>
          </a:p>
          <a:p>
            <a:pPr algn="just"/>
            <a:endParaRPr lang="es-ES" b="1" dirty="0" smtClean="0"/>
          </a:p>
          <a:p>
            <a:pPr algn="just"/>
            <a:r>
              <a:rPr lang="es-ES" b="1" dirty="0" smtClean="0"/>
              <a:t>…</a:t>
            </a:r>
            <a:r>
              <a:rPr lang="es-ES" dirty="0" smtClean="0"/>
              <a:t>.. Durante el ejercicio </a:t>
            </a:r>
            <a:r>
              <a:rPr lang="es-ES" dirty="0"/>
              <a:t>del año 1 </a:t>
            </a:r>
            <a:endParaRPr lang="es-ES" dirty="0" smtClean="0"/>
          </a:p>
          <a:p>
            <a:pPr algn="just"/>
            <a:r>
              <a:rPr lang="es-ES" b="1" dirty="0" smtClean="0"/>
              <a:t>Caja </a:t>
            </a:r>
            <a:endParaRPr lang="es-ES" b="1" dirty="0"/>
          </a:p>
          <a:p>
            <a:pPr algn="just"/>
            <a:r>
              <a:rPr lang="es-ES" b="1" dirty="0" smtClean="0"/>
              <a:t>                         Dividendos Percibidos (cuenta de resultados)</a:t>
            </a:r>
            <a:endParaRPr lang="es-ES" b="1" dirty="0"/>
          </a:p>
          <a:p>
            <a:pPr algn="just"/>
            <a:r>
              <a:rPr lang="es-ES" dirty="0" smtClean="0"/>
              <a:t>        </a:t>
            </a:r>
            <a:endParaRPr lang="es-ES" dirty="0"/>
          </a:p>
          <a:p>
            <a:pPr algn="just"/>
            <a:r>
              <a:rPr lang="es-ES" dirty="0"/>
              <a:t>….. Al cierre del ejercicio </a:t>
            </a:r>
            <a:r>
              <a:rPr lang="es-ES" dirty="0" smtClean="0"/>
              <a:t>del año 1 </a:t>
            </a:r>
            <a:endParaRPr lang="es-ES" dirty="0"/>
          </a:p>
          <a:p>
            <a:pPr algn="just"/>
            <a:r>
              <a:rPr lang="es-ES" b="1" dirty="0"/>
              <a:t>Inversión en SA xxx</a:t>
            </a:r>
          </a:p>
          <a:p>
            <a:pPr algn="just"/>
            <a:r>
              <a:rPr lang="es-ES" b="1" dirty="0" smtClean="0"/>
              <a:t>                         Dividendos Devengados ( cuenta de resultados)</a:t>
            </a:r>
          </a:p>
          <a:p>
            <a:pPr algn="just"/>
            <a:endParaRPr lang="es-ES" b="1" dirty="0" smtClean="0"/>
          </a:p>
          <a:p>
            <a:pPr algn="just"/>
            <a:r>
              <a:rPr lang="es-ES" b="1" dirty="0"/>
              <a:t>Dividendos Percibidos (cuenta de resultados)</a:t>
            </a:r>
          </a:p>
          <a:p>
            <a:pPr algn="just"/>
            <a:r>
              <a:rPr lang="es-ES" b="1" dirty="0" smtClean="0"/>
              <a:t>                          </a:t>
            </a:r>
            <a:r>
              <a:rPr lang="es-ES" b="1" dirty="0"/>
              <a:t>Inversión en SA xxx</a:t>
            </a:r>
          </a:p>
          <a:p>
            <a:pPr algn="just"/>
            <a:endParaRPr lang="es-ES" b="1" dirty="0" smtClean="0"/>
          </a:p>
          <a:p>
            <a:pPr algn="just"/>
            <a:r>
              <a:rPr lang="es-ES" dirty="0" smtClean="0"/>
              <a:t>…. A la fecha de la junta de accionistas del año 2 y acuerdo de distribución de dividendos</a:t>
            </a:r>
          </a:p>
          <a:p>
            <a:pPr algn="just"/>
            <a:r>
              <a:rPr lang="es-ES" b="1" dirty="0" smtClean="0"/>
              <a:t>Caja </a:t>
            </a:r>
          </a:p>
          <a:p>
            <a:pPr algn="just"/>
            <a:r>
              <a:rPr lang="es-ES" b="1" dirty="0"/>
              <a:t> </a:t>
            </a:r>
            <a:r>
              <a:rPr lang="es-ES" b="1" dirty="0" smtClean="0"/>
              <a:t>                         </a:t>
            </a:r>
            <a:r>
              <a:rPr lang="es-ES" b="1" dirty="0"/>
              <a:t>Inversión en SA xxx</a:t>
            </a:r>
          </a:p>
          <a:p>
            <a:pPr algn="just"/>
            <a:r>
              <a:rPr lang="es-ES" b="1" dirty="0" smtClean="0"/>
              <a:t>                          </a:t>
            </a:r>
            <a:endParaRPr lang="es-ES" dirty="0"/>
          </a:p>
          <a:p>
            <a:pPr algn="just"/>
            <a:endParaRPr lang="es-ES" dirty="0"/>
          </a:p>
        </p:txBody>
      </p:sp>
    </p:spTree>
    <p:extLst>
      <p:ext uri="{BB962C8B-B14F-4D97-AF65-F5344CB8AC3E}">
        <p14:creationId xmlns:p14="http://schemas.microsoft.com/office/powerpoint/2010/main" val="4324195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INVERSIÓN EN SOCIEDADES ANÓNIMAS </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32</a:t>
            </a:fld>
            <a:endParaRPr lang="es-ES"/>
          </a:p>
        </p:txBody>
      </p:sp>
      <p:sp>
        <p:nvSpPr>
          <p:cNvPr id="4" name="3 Rectángulo"/>
          <p:cNvSpPr/>
          <p:nvPr/>
        </p:nvSpPr>
        <p:spPr>
          <a:xfrm>
            <a:off x="261257" y="2467966"/>
            <a:ext cx="11740243" cy="3801041"/>
          </a:xfrm>
          <a:prstGeom prst="rect">
            <a:avLst/>
          </a:prstGeom>
        </p:spPr>
        <p:txBody>
          <a:bodyPr wrap="square">
            <a:spAutoFit/>
          </a:bodyPr>
          <a:lstStyle/>
          <a:p>
            <a:pPr fontAlgn="base"/>
            <a:endParaRPr lang="es-ES" sz="2500" b="1" dirty="0"/>
          </a:p>
          <a:p>
            <a:pPr fontAlgn="base"/>
            <a:endParaRPr lang="es-ES" dirty="0" smtClean="0"/>
          </a:p>
          <a:p>
            <a:pPr fontAlgn="base"/>
            <a:endParaRPr lang="es-ES" dirty="0"/>
          </a:p>
          <a:p>
            <a:pPr fontAlgn="base"/>
            <a:endParaRPr lang="es-ES" dirty="0" smtClean="0"/>
          </a:p>
          <a:p>
            <a:pPr fontAlgn="base"/>
            <a:endParaRPr lang="es-ES" dirty="0"/>
          </a:p>
          <a:p>
            <a:pPr fontAlgn="base"/>
            <a:endParaRPr lang="es-ES" dirty="0" smtClean="0"/>
          </a:p>
          <a:p>
            <a:pPr fontAlgn="base"/>
            <a:endParaRPr lang="es-ES" dirty="0" smtClean="0"/>
          </a:p>
          <a:p>
            <a:pPr fontAlgn="base"/>
            <a:endParaRPr lang="es-ES" dirty="0"/>
          </a:p>
          <a:p>
            <a:pPr fontAlgn="base"/>
            <a:endParaRPr lang="es-ES" dirty="0" smtClean="0"/>
          </a:p>
          <a:p>
            <a:pPr fontAlgn="base"/>
            <a:endParaRPr lang="es-ES" dirty="0"/>
          </a:p>
          <a:p>
            <a:pPr fontAlgn="base"/>
            <a:endParaRPr lang="es-ES" b="1" dirty="0" smtClean="0"/>
          </a:p>
          <a:p>
            <a:pPr fontAlgn="base"/>
            <a:endParaRPr lang="es-ES" b="1" dirty="0"/>
          </a:p>
          <a:p>
            <a:pPr fontAlgn="base"/>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9" name="Rectangle 1"/>
          <p:cNvSpPr>
            <a:spLocks noChangeArrowheads="1"/>
          </p:cNvSpPr>
          <p:nvPr/>
        </p:nvSpPr>
        <p:spPr bwMode="auto">
          <a:xfrm>
            <a:off x="2990850" y="2935151"/>
            <a:ext cx="184731" cy="42572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101568"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L"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5 Rectángulo"/>
          <p:cNvSpPr/>
          <p:nvPr/>
        </p:nvSpPr>
        <p:spPr>
          <a:xfrm>
            <a:off x="481693" y="1445080"/>
            <a:ext cx="11274877" cy="5078313"/>
          </a:xfrm>
          <a:prstGeom prst="rect">
            <a:avLst/>
          </a:prstGeom>
        </p:spPr>
        <p:txBody>
          <a:bodyPr wrap="square">
            <a:spAutoFit/>
          </a:bodyPr>
          <a:lstStyle/>
          <a:p>
            <a:pPr algn="just"/>
            <a:r>
              <a:rPr lang="es-ES" dirty="0"/>
              <a:t>A su fecha de su </a:t>
            </a:r>
            <a:r>
              <a:rPr lang="es-ES" dirty="0" smtClean="0"/>
              <a:t>realización en el año 1</a:t>
            </a:r>
          </a:p>
          <a:p>
            <a:pPr algn="just"/>
            <a:endParaRPr lang="es-ES" dirty="0" smtClean="0"/>
          </a:p>
          <a:p>
            <a:pPr algn="just"/>
            <a:r>
              <a:rPr lang="es-ES" b="1" dirty="0" smtClean="0"/>
              <a:t>Inversión en SA xxx ( cuenta de activo)</a:t>
            </a:r>
            <a:endParaRPr lang="es-ES" b="1" dirty="0"/>
          </a:p>
          <a:p>
            <a:pPr algn="just"/>
            <a:r>
              <a:rPr lang="es-ES" b="1" dirty="0"/>
              <a:t>                              Caja ( Banco)</a:t>
            </a:r>
          </a:p>
          <a:p>
            <a:pPr algn="just"/>
            <a:endParaRPr lang="es-ES" b="1" dirty="0"/>
          </a:p>
          <a:p>
            <a:pPr algn="just"/>
            <a:r>
              <a:rPr lang="es-ES" dirty="0" smtClean="0"/>
              <a:t>                               </a:t>
            </a:r>
            <a:endParaRPr lang="es-ES" dirty="0"/>
          </a:p>
          <a:p>
            <a:pPr algn="just"/>
            <a:r>
              <a:rPr lang="es-ES" dirty="0"/>
              <a:t>….. Al cierre del ejercicio </a:t>
            </a:r>
            <a:r>
              <a:rPr lang="es-ES" dirty="0" smtClean="0"/>
              <a:t>del año 1 </a:t>
            </a:r>
            <a:endParaRPr lang="es-ES" dirty="0"/>
          </a:p>
          <a:p>
            <a:pPr algn="just"/>
            <a:endParaRPr lang="es-ES" dirty="0"/>
          </a:p>
          <a:p>
            <a:pPr algn="just"/>
            <a:r>
              <a:rPr lang="es-ES" b="1" dirty="0" smtClean="0"/>
              <a:t>Pérdida en Inversión SA XXX (cuenta de resultados)</a:t>
            </a:r>
          </a:p>
          <a:p>
            <a:pPr algn="just"/>
            <a:r>
              <a:rPr lang="es-ES" b="1" dirty="0" smtClean="0"/>
              <a:t>                             Inversión </a:t>
            </a:r>
            <a:r>
              <a:rPr lang="es-ES" b="1" dirty="0"/>
              <a:t>en SA </a:t>
            </a:r>
            <a:r>
              <a:rPr lang="es-ES" b="1" dirty="0" smtClean="0"/>
              <a:t>xxx</a:t>
            </a:r>
          </a:p>
          <a:p>
            <a:pPr algn="just"/>
            <a:r>
              <a:rPr lang="es-ES" b="1" dirty="0" smtClean="0"/>
              <a:t>                         </a:t>
            </a:r>
            <a:endParaRPr lang="es-ES" dirty="0"/>
          </a:p>
          <a:p>
            <a:pPr algn="just"/>
            <a:endParaRPr lang="es-ES" dirty="0"/>
          </a:p>
          <a:p>
            <a:pPr algn="just"/>
            <a:r>
              <a:rPr lang="es-ES" dirty="0" smtClean="0"/>
              <a:t>…. A la fecha de la junta de accionistas del año 2 y no hay distribución de dividendos porque hay pérdida</a:t>
            </a:r>
          </a:p>
          <a:p>
            <a:pPr algn="just"/>
            <a:endParaRPr lang="es-ES" dirty="0"/>
          </a:p>
          <a:p>
            <a:pPr algn="just"/>
            <a:r>
              <a:rPr lang="es-ES" b="1" dirty="0" smtClean="0"/>
              <a:t>------</a:t>
            </a:r>
          </a:p>
          <a:p>
            <a:pPr algn="just"/>
            <a:r>
              <a:rPr lang="es-ES" b="1" dirty="0"/>
              <a:t> </a:t>
            </a:r>
            <a:r>
              <a:rPr lang="es-ES" b="1" dirty="0" smtClean="0"/>
              <a:t>         --------</a:t>
            </a:r>
            <a:endParaRPr lang="es-ES" dirty="0"/>
          </a:p>
          <a:p>
            <a:pPr algn="just"/>
            <a:endParaRPr lang="es-ES" dirty="0"/>
          </a:p>
          <a:p>
            <a:pPr algn="just"/>
            <a:endParaRPr lang="es-ES" dirty="0"/>
          </a:p>
        </p:txBody>
      </p:sp>
    </p:spTree>
    <p:extLst>
      <p:ext uri="{BB962C8B-B14F-4D97-AF65-F5344CB8AC3E}">
        <p14:creationId xmlns:p14="http://schemas.microsoft.com/office/powerpoint/2010/main" val="6142785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INVERSIÓN EN SOCIEDADES DE PERSONAS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33</a:t>
            </a:fld>
            <a:endParaRPr lang="es-ES"/>
          </a:p>
        </p:txBody>
      </p:sp>
      <p:sp>
        <p:nvSpPr>
          <p:cNvPr id="4" name="3 Rectángulo"/>
          <p:cNvSpPr/>
          <p:nvPr/>
        </p:nvSpPr>
        <p:spPr>
          <a:xfrm>
            <a:off x="261257" y="2467966"/>
            <a:ext cx="11740243" cy="3801041"/>
          </a:xfrm>
          <a:prstGeom prst="rect">
            <a:avLst/>
          </a:prstGeom>
        </p:spPr>
        <p:txBody>
          <a:bodyPr wrap="square">
            <a:spAutoFit/>
          </a:bodyPr>
          <a:lstStyle/>
          <a:p>
            <a:pPr fontAlgn="base"/>
            <a:endParaRPr lang="es-ES" sz="2500" b="1" dirty="0"/>
          </a:p>
          <a:p>
            <a:pPr fontAlgn="base"/>
            <a:endParaRPr lang="es-ES" dirty="0" smtClean="0"/>
          </a:p>
          <a:p>
            <a:pPr fontAlgn="base"/>
            <a:endParaRPr lang="es-ES" dirty="0"/>
          </a:p>
          <a:p>
            <a:pPr fontAlgn="base"/>
            <a:endParaRPr lang="es-ES" dirty="0" smtClean="0"/>
          </a:p>
          <a:p>
            <a:pPr fontAlgn="base"/>
            <a:endParaRPr lang="es-ES" dirty="0"/>
          </a:p>
          <a:p>
            <a:pPr fontAlgn="base"/>
            <a:endParaRPr lang="es-ES" dirty="0" smtClean="0"/>
          </a:p>
          <a:p>
            <a:pPr fontAlgn="base"/>
            <a:endParaRPr lang="es-ES" dirty="0" smtClean="0"/>
          </a:p>
          <a:p>
            <a:pPr fontAlgn="base"/>
            <a:endParaRPr lang="es-ES" dirty="0"/>
          </a:p>
          <a:p>
            <a:pPr fontAlgn="base"/>
            <a:endParaRPr lang="es-ES" dirty="0" smtClean="0"/>
          </a:p>
          <a:p>
            <a:pPr fontAlgn="base"/>
            <a:endParaRPr lang="es-ES" dirty="0"/>
          </a:p>
          <a:p>
            <a:pPr fontAlgn="base"/>
            <a:endParaRPr lang="es-ES" b="1" dirty="0" smtClean="0"/>
          </a:p>
          <a:p>
            <a:pPr fontAlgn="base"/>
            <a:endParaRPr lang="es-ES" b="1" dirty="0"/>
          </a:p>
          <a:p>
            <a:pPr fontAlgn="base"/>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9" name="Rectangle 1"/>
          <p:cNvSpPr>
            <a:spLocks noChangeArrowheads="1"/>
          </p:cNvSpPr>
          <p:nvPr/>
        </p:nvSpPr>
        <p:spPr bwMode="auto">
          <a:xfrm>
            <a:off x="2990850" y="2935151"/>
            <a:ext cx="184731" cy="42572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101568"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L"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5 Rectángulo"/>
          <p:cNvSpPr/>
          <p:nvPr/>
        </p:nvSpPr>
        <p:spPr>
          <a:xfrm>
            <a:off x="481693" y="1445080"/>
            <a:ext cx="11274877" cy="5909310"/>
          </a:xfrm>
          <a:prstGeom prst="rect">
            <a:avLst/>
          </a:prstGeom>
        </p:spPr>
        <p:txBody>
          <a:bodyPr wrap="square">
            <a:spAutoFit/>
          </a:bodyPr>
          <a:lstStyle/>
          <a:p>
            <a:pPr algn="just"/>
            <a:r>
              <a:rPr lang="es-ES" dirty="0"/>
              <a:t>A su fecha de su </a:t>
            </a:r>
            <a:r>
              <a:rPr lang="es-ES" dirty="0" smtClean="0"/>
              <a:t>realización en el año 1</a:t>
            </a:r>
          </a:p>
          <a:p>
            <a:pPr algn="just"/>
            <a:endParaRPr lang="es-ES" dirty="0" smtClean="0"/>
          </a:p>
          <a:p>
            <a:pPr algn="just"/>
            <a:r>
              <a:rPr lang="es-ES" b="1" dirty="0" smtClean="0"/>
              <a:t>Derechos Sociales  ( cuenta de activo)</a:t>
            </a:r>
            <a:endParaRPr lang="es-ES" b="1" dirty="0"/>
          </a:p>
          <a:p>
            <a:pPr algn="just"/>
            <a:r>
              <a:rPr lang="es-ES" b="1" dirty="0"/>
              <a:t>                              Caja ( Banco)</a:t>
            </a:r>
          </a:p>
          <a:p>
            <a:pPr algn="just"/>
            <a:endParaRPr lang="es-ES" b="1" dirty="0"/>
          </a:p>
          <a:p>
            <a:pPr algn="just"/>
            <a:r>
              <a:rPr lang="es-ES" dirty="0" smtClean="0"/>
              <a:t>       </a:t>
            </a:r>
            <a:endParaRPr lang="es-ES" dirty="0"/>
          </a:p>
          <a:p>
            <a:pPr algn="just"/>
            <a:r>
              <a:rPr lang="es-ES" dirty="0"/>
              <a:t>                </a:t>
            </a:r>
            <a:r>
              <a:rPr lang="es-ES" dirty="0" smtClean="0"/>
              <a:t>        </a:t>
            </a:r>
            <a:endParaRPr lang="es-ES" dirty="0"/>
          </a:p>
          <a:p>
            <a:pPr algn="just"/>
            <a:r>
              <a:rPr lang="es-ES" dirty="0"/>
              <a:t>….. Al cierre del ejercicio </a:t>
            </a:r>
            <a:r>
              <a:rPr lang="es-ES" dirty="0" smtClean="0"/>
              <a:t>del año 1 </a:t>
            </a:r>
            <a:endParaRPr lang="es-ES" dirty="0"/>
          </a:p>
          <a:p>
            <a:pPr algn="just"/>
            <a:endParaRPr lang="es-ES" dirty="0"/>
          </a:p>
          <a:p>
            <a:pPr algn="just"/>
            <a:r>
              <a:rPr lang="es-ES" b="1" dirty="0" smtClean="0"/>
              <a:t>Derechos Sociales </a:t>
            </a:r>
            <a:endParaRPr lang="es-ES" b="1" dirty="0"/>
          </a:p>
          <a:p>
            <a:pPr algn="just"/>
            <a:r>
              <a:rPr lang="es-ES" b="1" dirty="0"/>
              <a:t>                         </a:t>
            </a:r>
            <a:r>
              <a:rPr lang="es-ES" b="1" dirty="0" smtClean="0"/>
              <a:t>Utilidades Devengados ( cuenta de resultados)</a:t>
            </a:r>
            <a:endParaRPr lang="es-ES" b="1" dirty="0"/>
          </a:p>
          <a:p>
            <a:pPr algn="just"/>
            <a:endParaRPr lang="es-ES" dirty="0" smtClean="0"/>
          </a:p>
          <a:p>
            <a:pPr algn="just"/>
            <a:endParaRPr lang="es-ES" dirty="0"/>
          </a:p>
          <a:p>
            <a:pPr algn="just"/>
            <a:endParaRPr lang="es-ES" dirty="0"/>
          </a:p>
          <a:p>
            <a:pPr algn="just"/>
            <a:r>
              <a:rPr lang="es-ES" dirty="0" smtClean="0"/>
              <a:t>…. A la fecha del retiro o reparto de utilidades</a:t>
            </a:r>
          </a:p>
          <a:p>
            <a:pPr algn="just"/>
            <a:endParaRPr lang="es-ES" dirty="0"/>
          </a:p>
          <a:p>
            <a:pPr algn="just"/>
            <a:r>
              <a:rPr lang="es-ES" b="1" dirty="0" smtClean="0"/>
              <a:t>Caja </a:t>
            </a:r>
          </a:p>
          <a:p>
            <a:pPr algn="just"/>
            <a:r>
              <a:rPr lang="es-ES" b="1" dirty="0"/>
              <a:t> </a:t>
            </a:r>
            <a:r>
              <a:rPr lang="es-ES" b="1" dirty="0" smtClean="0"/>
              <a:t>                         Derechos Sociales</a:t>
            </a:r>
            <a:endParaRPr lang="es-ES" b="1" dirty="0"/>
          </a:p>
          <a:p>
            <a:pPr algn="just"/>
            <a:endParaRPr lang="es-ES" dirty="0"/>
          </a:p>
          <a:p>
            <a:pPr algn="just"/>
            <a:endParaRPr lang="es-ES" dirty="0"/>
          </a:p>
          <a:p>
            <a:pPr algn="just"/>
            <a:endParaRPr lang="es-ES" dirty="0"/>
          </a:p>
        </p:txBody>
      </p:sp>
    </p:spTree>
    <p:extLst>
      <p:ext uri="{BB962C8B-B14F-4D97-AF65-F5344CB8AC3E}">
        <p14:creationId xmlns:p14="http://schemas.microsoft.com/office/powerpoint/2010/main" val="42614623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INVERSIÓN EN SOCIEDADES DE PERSONAS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34</a:t>
            </a:fld>
            <a:endParaRPr lang="es-ES"/>
          </a:p>
        </p:txBody>
      </p:sp>
      <p:sp>
        <p:nvSpPr>
          <p:cNvPr id="4" name="3 Rectángulo"/>
          <p:cNvSpPr/>
          <p:nvPr/>
        </p:nvSpPr>
        <p:spPr>
          <a:xfrm>
            <a:off x="261257" y="2467966"/>
            <a:ext cx="11740243" cy="3801041"/>
          </a:xfrm>
          <a:prstGeom prst="rect">
            <a:avLst/>
          </a:prstGeom>
        </p:spPr>
        <p:txBody>
          <a:bodyPr wrap="square">
            <a:spAutoFit/>
          </a:bodyPr>
          <a:lstStyle/>
          <a:p>
            <a:pPr fontAlgn="base"/>
            <a:endParaRPr lang="es-ES" sz="2500" b="1" dirty="0"/>
          </a:p>
          <a:p>
            <a:pPr fontAlgn="base"/>
            <a:endParaRPr lang="es-ES" dirty="0" smtClean="0"/>
          </a:p>
          <a:p>
            <a:pPr fontAlgn="base"/>
            <a:endParaRPr lang="es-ES" dirty="0"/>
          </a:p>
          <a:p>
            <a:pPr fontAlgn="base"/>
            <a:endParaRPr lang="es-ES" dirty="0" smtClean="0"/>
          </a:p>
          <a:p>
            <a:pPr fontAlgn="base"/>
            <a:endParaRPr lang="es-ES" dirty="0"/>
          </a:p>
          <a:p>
            <a:pPr fontAlgn="base"/>
            <a:endParaRPr lang="es-ES" dirty="0" smtClean="0"/>
          </a:p>
          <a:p>
            <a:pPr fontAlgn="base"/>
            <a:endParaRPr lang="es-ES" dirty="0" smtClean="0"/>
          </a:p>
          <a:p>
            <a:pPr fontAlgn="base"/>
            <a:endParaRPr lang="es-ES" dirty="0"/>
          </a:p>
          <a:p>
            <a:pPr fontAlgn="base"/>
            <a:endParaRPr lang="es-ES" dirty="0" smtClean="0"/>
          </a:p>
          <a:p>
            <a:pPr fontAlgn="base"/>
            <a:endParaRPr lang="es-ES" dirty="0"/>
          </a:p>
          <a:p>
            <a:pPr fontAlgn="base"/>
            <a:endParaRPr lang="es-ES" b="1" dirty="0" smtClean="0"/>
          </a:p>
          <a:p>
            <a:pPr fontAlgn="base"/>
            <a:endParaRPr lang="es-ES" b="1" dirty="0"/>
          </a:p>
          <a:p>
            <a:pPr fontAlgn="base"/>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9" name="Rectangle 1"/>
          <p:cNvSpPr>
            <a:spLocks noChangeArrowheads="1"/>
          </p:cNvSpPr>
          <p:nvPr/>
        </p:nvSpPr>
        <p:spPr bwMode="auto">
          <a:xfrm>
            <a:off x="2990850" y="2935151"/>
            <a:ext cx="184731" cy="42572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101568"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L"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5 Rectángulo"/>
          <p:cNvSpPr/>
          <p:nvPr/>
        </p:nvSpPr>
        <p:spPr>
          <a:xfrm>
            <a:off x="481693" y="1445080"/>
            <a:ext cx="11274877" cy="4801314"/>
          </a:xfrm>
          <a:prstGeom prst="rect">
            <a:avLst/>
          </a:prstGeom>
        </p:spPr>
        <p:txBody>
          <a:bodyPr wrap="square">
            <a:spAutoFit/>
          </a:bodyPr>
          <a:lstStyle/>
          <a:p>
            <a:pPr algn="just"/>
            <a:r>
              <a:rPr lang="es-ES" dirty="0"/>
              <a:t>A su fecha de su </a:t>
            </a:r>
            <a:r>
              <a:rPr lang="es-ES" dirty="0" smtClean="0"/>
              <a:t>realización en el año 1</a:t>
            </a:r>
          </a:p>
          <a:p>
            <a:pPr algn="just"/>
            <a:r>
              <a:rPr lang="es-ES" b="1" dirty="0" smtClean="0"/>
              <a:t>Derechos Sociales ( cuenta de activo)</a:t>
            </a:r>
            <a:endParaRPr lang="es-ES" b="1" dirty="0"/>
          </a:p>
          <a:p>
            <a:pPr algn="just"/>
            <a:r>
              <a:rPr lang="es-ES" b="1" dirty="0"/>
              <a:t>                              Caja ( Banco)</a:t>
            </a:r>
          </a:p>
          <a:p>
            <a:pPr algn="just"/>
            <a:endParaRPr lang="es-ES" b="1" dirty="0" smtClean="0"/>
          </a:p>
          <a:p>
            <a:pPr algn="just"/>
            <a:r>
              <a:rPr lang="es-ES" b="1" dirty="0" smtClean="0"/>
              <a:t>…</a:t>
            </a:r>
            <a:r>
              <a:rPr lang="es-ES" dirty="0" smtClean="0"/>
              <a:t>.. Durante el ejercicio </a:t>
            </a:r>
            <a:r>
              <a:rPr lang="es-ES" dirty="0"/>
              <a:t>del año 1 </a:t>
            </a:r>
            <a:endParaRPr lang="es-ES" dirty="0" smtClean="0"/>
          </a:p>
          <a:p>
            <a:pPr algn="just"/>
            <a:r>
              <a:rPr lang="es-ES" b="1" dirty="0" smtClean="0"/>
              <a:t>Caja </a:t>
            </a:r>
            <a:endParaRPr lang="es-ES" b="1" dirty="0"/>
          </a:p>
          <a:p>
            <a:pPr algn="just"/>
            <a:r>
              <a:rPr lang="es-ES" b="1" dirty="0" smtClean="0"/>
              <a:t>                         Utilidades  Percibidas (cuenta de resultados)</a:t>
            </a:r>
            <a:endParaRPr lang="es-ES" b="1" dirty="0"/>
          </a:p>
          <a:p>
            <a:pPr algn="just"/>
            <a:r>
              <a:rPr lang="es-ES" dirty="0" smtClean="0"/>
              <a:t>        </a:t>
            </a:r>
            <a:endParaRPr lang="es-ES" dirty="0"/>
          </a:p>
          <a:p>
            <a:pPr algn="just"/>
            <a:r>
              <a:rPr lang="es-ES" dirty="0"/>
              <a:t>….. Al cierre del ejercicio </a:t>
            </a:r>
            <a:r>
              <a:rPr lang="es-ES" dirty="0" smtClean="0"/>
              <a:t>del año 1 </a:t>
            </a:r>
            <a:endParaRPr lang="es-ES" dirty="0"/>
          </a:p>
          <a:p>
            <a:pPr algn="just"/>
            <a:r>
              <a:rPr lang="es-ES" b="1" dirty="0" smtClean="0"/>
              <a:t>Derechos Sociales</a:t>
            </a:r>
          </a:p>
          <a:p>
            <a:pPr algn="just"/>
            <a:r>
              <a:rPr lang="es-ES" b="1" dirty="0" smtClean="0"/>
              <a:t>                         Utilidades  Devengadas ( cuenta de resultados)</a:t>
            </a:r>
          </a:p>
          <a:p>
            <a:pPr algn="just"/>
            <a:endParaRPr lang="es-ES" b="1" dirty="0" smtClean="0"/>
          </a:p>
          <a:p>
            <a:pPr algn="just"/>
            <a:r>
              <a:rPr lang="es-ES" b="1" dirty="0"/>
              <a:t>Utilidades  </a:t>
            </a:r>
            <a:r>
              <a:rPr lang="es-ES" b="1" dirty="0" smtClean="0"/>
              <a:t>Percibidas (cuenta </a:t>
            </a:r>
            <a:r>
              <a:rPr lang="es-ES" b="1" dirty="0"/>
              <a:t>de resultados)</a:t>
            </a:r>
          </a:p>
          <a:p>
            <a:pPr algn="just"/>
            <a:r>
              <a:rPr lang="es-ES" b="1" dirty="0" smtClean="0"/>
              <a:t>                          Derechos Sociales</a:t>
            </a:r>
            <a:endParaRPr lang="es-ES" b="1" dirty="0"/>
          </a:p>
          <a:p>
            <a:pPr algn="just"/>
            <a:endParaRPr lang="es-ES" b="1" dirty="0"/>
          </a:p>
          <a:p>
            <a:pPr algn="just"/>
            <a:endParaRPr lang="es-ES" dirty="0"/>
          </a:p>
          <a:p>
            <a:pPr algn="just"/>
            <a:endParaRPr lang="es-ES" dirty="0"/>
          </a:p>
        </p:txBody>
      </p:sp>
    </p:spTree>
    <p:extLst>
      <p:ext uri="{BB962C8B-B14F-4D97-AF65-F5344CB8AC3E}">
        <p14:creationId xmlns:p14="http://schemas.microsoft.com/office/powerpoint/2010/main" val="17600892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INVERSIONES EN ACCIONES Y DERECHOS SOCIALES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35</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6" name="5 Rectángulo"/>
          <p:cNvSpPr/>
          <p:nvPr/>
        </p:nvSpPr>
        <p:spPr>
          <a:xfrm>
            <a:off x="179614" y="1445081"/>
            <a:ext cx="11487150" cy="3954929"/>
          </a:xfrm>
          <a:prstGeom prst="rect">
            <a:avLst/>
          </a:prstGeom>
        </p:spPr>
        <p:txBody>
          <a:bodyPr wrap="square">
            <a:spAutoFit/>
          </a:bodyPr>
          <a:lstStyle/>
          <a:p>
            <a:pPr algn="just"/>
            <a:r>
              <a:rPr lang="es-ES" sz="2500" b="1" dirty="0" smtClean="0"/>
              <a:t>NIC 28</a:t>
            </a:r>
          </a:p>
          <a:p>
            <a:pPr algn="just"/>
            <a:r>
              <a:rPr lang="es-ES" b="1" u="sng" dirty="0"/>
              <a:t>Objetivo </a:t>
            </a:r>
            <a:endParaRPr lang="es-ES" b="1" u="sng" dirty="0" smtClean="0"/>
          </a:p>
          <a:p>
            <a:pPr algn="just"/>
            <a:r>
              <a:rPr lang="es-ES" sz="1400" i="1" dirty="0"/>
              <a:t>El objetivo de esta Norma es prescribir la contabilidad de las inversiones en asociadas y establecer los requerimientos para la aplicación del método de la participación al contabilizar las inversiones en asociadas y negocios conjuntos. </a:t>
            </a:r>
            <a:endParaRPr lang="es-ES" sz="1400" i="1" dirty="0" smtClean="0"/>
          </a:p>
          <a:p>
            <a:pPr algn="just"/>
            <a:endParaRPr lang="es-ES" sz="1400" i="1" dirty="0" smtClean="0"/>
          </a:p>
          <a:p>
            <a:pPr algn="just"/>
            <a:r>
              <a:rPr lang="es-ES" b="1" u="sng" dirty="0"/>
              <a:t>Alcance </a:t>
            </a:r>
          </a:p>
          <a:p>
            <a:pPr algn="just"/>
            <a:r>
              <a:rPr lang="es-ES" sz="1400" i="1" dirty="0"/>
              <a:t>Esta Norma se aplicará a todas las entidades que sean inversores con control conjunto de una participada o tengan influencia significativa sobre ésta</a:t>
            </a:r>
            <a:r>
              <a:rPr lang="es-ES" sz="1400" i="1" dirty="0" smtClean="0"/>
              <a:t>.</a:t>
            </a:r>
          </a:p>
          <a:p>
            <a:pPr algn="just"/>
            <a:endParaRPr lang="es-ES" sz="1400" b="1" i="1" u="sng" dirty="0"/>
          </a:p>
          <a:p>
            <a:pPr algn="just"/>
            <a:r>
              <a:rPr lang="es-ES" b="1" u="sng" dirty="0" smtClean="0"/>
              <a:t>Definiciones </a:t>
            </a:r>
          </a:p>
          <a:p>
            <a:pPr algn="just"/>
            <a:r>
              <a:rPr lang="es-ES" sz="1400" i="1" dirty="0"/>
              <a:t>Una asociada es una entidad sobre la que el inversor tiene una influencia significativa</a:t>
            </a:r>
            <a:r>
              <a:rPr lang="es-ES" sz="1400" i="1" dirty="0" smtClean="0"/>
              <a:t>.</a:t>
            </a:r>
          </a:p>
          <a:p>
            <a:pPr algn="just"/>
            <a:r>
              <a:rPr lang="es-ES" sz="1400" i="1" dirty="0"/>
              <a:t>El método de la participación es un método de contabilización según el cual la inversión se registra inicialmente al costo, y es ajustada posteriormente por los cambios posteriores a la adquisición en la parte del inversor de los activos netos de la participada. El resultado del periodo del inversor incluye su participación en el resultado del periodo de la participada, y el otro resultado integral del inversor incluye su participación en el otro resultado integral de la </a:t>
            </a:r>
            <a:r>
              <a:rPr lang="es-ES" sz="1400" i="1" dirty="0" smtClean="0"/>
              <a:t>participada</a:t>
            </a:r>
          </a:p>
          <a:p>
            <a:pPr algn="just"/>
            <a:endParaRPr lang="es-ES" sz="1400" i="1" dirty="0" smtClean="0"/>
          </a:p>
          <a:p>
            <a:pPr algn="just"/>
            <a:endParaRPr lang="es-ES" b="1" u="sng" dirty="0"/>
          </a:p>
        </p:txBody>
      </p:sp>
    </p:spTree>
    <p:extLst>
      <p:ext uri="{BB962C8B-B14F-4D97-AF65-F5344CB8AC3E}">
        <p14:creationId xmlns:p14="http://schemas.microsoft.com/office/powerpoint/2010/main" val="37088278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INVERSIONES EN ACCIONES Y DERECHOS SOCIALES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36</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6" name="5 Rectángulo"/>
          <p:cNvSpPr/>
          <p:nvPr/>
        </p:nvSpPr>
        <p:spPr>
          <a:xfrm>
            <a:off x="179614" y="1445081"/>
            <a:ext cx="11487150" cy="3662541"/>
          </a:xfrm>
          <a:prstGeom prst="rect">
            <a:avLst/>
          </a:prstGeom>
        </p:spPr>
        <p:txBody>
          <a:bodyPr wrap="square">
            <a:spAutoFit/>
          </a:bodyPr>
          <a:lstStyle/>
          <a:p>
            <a:pPr algn="just"/>
            <a:r>
              <a:rPr lang="es-CL" b="1" u="sng" dirty="0" smtClean="0"/>
              <a:t>Método de la participación</a:t>
            </a:r>
          </a:p>
          <a:p>
            <a:pPr algn="just"/>
            <a:endParaRPr lang="es-CL" b="1" u="sng" dirty="0" smtClean="0"/>
          </a:p>
          <a:p>
            <a:pPr algn="just"/>
            <a:r>
              <a:rPr lang="es-ES" sz="1400" i="1" dirty="0"/>
              <a:t>Según el método de la participación, en el reconocimiento inicial la inversión en una asociada o negocio conjunto se registrará al costo, y el importe en libros se incrementará o disminuirá para reconocer la parte del inversor en el resultado del periodo de la participada, después de la fecha de adquisición. La parte del inversor en el resultado del periodo de la participada se reconocerá en el resultado del periodo del inversor. Las distribuciones recibidas de la participada reducirán el importe en libros de la inversión. Podría ser necesaria la realización de ajustes al importe por cambios en la participación proporcional del inversor en la participada que surjan por cambios en el otro resultado integral de la participada. Estos cambios incluyen los que surjan de la revaluación de las propiedades, planta y equipo de las diferencias de conversión de la moneda extranjera. La parte que corresponda al inversor en esos cambios se reconocerá en el otro resultado integral de éste (véase la NIC 1 Presentación de Estados Financieros). </a:t>
            </a:r>
            <a:endParaRPr lang="es-ES" sz="1400" i="1" dirty="0" smtClean="0"/>
          </a:p>
          <a:p>
            <a:pPr algn="just"/>
            <a:endParaRPr lang="es-ES" sz="1400" i="1" dirty="0"/>
          </a:p>
          <a:p>
            <a:pPr algn="just"/>
            <a:r>
              <a:rPr lang="es-ES" sz="1400" i="1" dirty="0" smtClean="0"/>
              <a:t>El </a:t>
            </a:r>
            <a:r>
              <a:rPr lang="es-ES" sz="1400" i="1" dirty="0"/>
              <a:t>reconocimiento de ingresos por las distribuciones recibidas podría no ser una medida adecuada de la ganancia obtenida por un inversor por la inversión en la asociada o negocio conjunto, ya que las distribuciones recibidas pueden tener poca relación con el rendimiento de éstos. Puesto que el inversor ejerce control conjunto o influencia significativa sobre la participada, tiene una participación en los rendimientos de la asociada o negocio conjunto y, por tanto, en el producto financiero de la inversión. El inversor contabilizará esta participación extendiendo el alcance de sus estados financieros, para incluir su parte del resultado del periodo de la participada. En consecuencia, la aplicación del método de la participación suministra datos de mayor valor informativo acerca de los activos netos y del resultado del periodo del inversor.</a:t>
            </a:r>
          </a:p>
        </p:txBody>
      </p:sp>
    </p:spTree>
    <p:extLst>
      <p:ext uri="{BB962C8B-B14F-4D97-AF65-F5344CB8AC3E}">
        <p14:creationId xmlns:p14="http://schemas.microsoft.com/office/powerpoint/2010/main" val="41091878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INVERSIONES EN ACCIONES Y DERECHOS SOCIALES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37</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6" name="5 Rectángulo"/>
          <p:cNvSpPr/>
          <p:nvPr/>
        </p:nvSpPr>
        <p:spPr>
          <a:xfrm>
            <a:off x="179614" y="1445081"/>
            <a:ext cx="11487150" cy="5878532"/>
          </a:xfrm>
          <a:prstGeom prst="rect">
            <a:avLst/>
          </a:prstGeom>
        </p:spPr>
        <p:txBody>
          <a:bodyPr wrap="square">
            <a:spAutoFit/>
          </a:bodyPr>
          <a:lstStyle/>
          <a:p>
            <a:pPr algn="just"/>
            <a:r>
              <a:rPr lang="es-CL" b="1" u="sng" dirty="0" smtClean="0"/>
              <a:t>Normativa Tributaria </a:t>
            </a:r>
          </a:p>
          <a:p>
            <a:pPr algn="just"/>
            <a:endParaRPr lang="es-ES" b="1" u="sng" dirty="0"/>
          </a:p>
          <a:p>
            <a:pPr algn="just"/>
            <a:r>
              <a:rPr lang="es-ES" b="1" u="sng" dirty="0" smtClean="0"/>
              <a:t>Régimen 14 A</a:t>
            </a:r>
          </a:p>
          <a:p>
            <a:pPr algn="just"/>
            <a:r>
              <a:rPr lang="es-ES" dirty="0"/>
              <a:t>Artículo 39.- Estarán exentas del impuesto de la presente categoría las siguientes rentas: 1º.- Los dividendos pagados por sociedades anónimas o en comandita por acciones, respecto de sus accionistas, con excepción de las rentas referidas en la letra c) del Nº 2 del artículo 20. </a:t>
            </a:r>
            <a:endParaRPr lang="es-ES" dirty="0" smtClean="0"/>
          </a:p>
          <a:p>
            <a:pPr algn="just"/>
            <a:endParaRPr lang="es-ES" b="1" u="sng" dirty="0"/>
          </a:p>
          <a:p>
            <a:pPr algn="just"/>
            <a:r>
              <a:rPr lang="es-ES" b="1" u="sng" dirty="0" smtClean="0"/>
              <a:t>Régimen 14 D N° 3</a:t>
            </a:r>
            <a:endParaRPr lang="es-CL" b="1" u="sng" dirty="0" smtClean="0"/>
          </a:p>
          <a:p>
            <a:pPr marL="0" lvl="3" algn="just"/>
            <a:r>
              <a:rPr lang="es-CL" sz="1600" dirty="0"/>
              <a:t>En ningún caso formarán parte de los ingresos para efectos de determinar la base imponible de la Pyme las rentas percibidas con motivo de participaciones en otras empresas o entidades sujetas a la letra A) del artículo 14 o al régimen del N° 3 de la letra D) del mismo artículo, como tampoco el crédito por IDPC ni el incremento asociado, sin perjuicio que tales rentas se afectarán con impuestos finales cuando sean retiradas, remesadas o distribuidas. </a:t>
            </a:r>
          </a:p>
          <a:p>
            <a:pPr algn="just"/>
            <a:r>
              <a:rPr lang="es-CL" dirty="0" smtClean="0"/>
              <a:t>Tampoco </a:t>
            </a:r>
            <a:r>
              <a:rPr lang="es-CL" dirty="0"/>
              <a:t> </a:t>
            </a:r>
            <a:r>
              <a:rPr lang="es-CL" dirty="0" smtClean="0"/>
              <a:t>las </a:t>
            </a:r>
            <a:r>
              <a:rPr lang="es-CL" dirty="0"/>
              <a:t>rentas exentas, los INR y los ingresos con tributación cumplida percibidos por la </a:t>
            </a:r>
            <a:r>
              <a:rPr lang="es-CL" dirty="0" smtClean="0"/>
              <a:t>empresa</a:t>
            </a:r>
          </a:p>
          <a:p>
            <a:pPr algn="just"/>
            <a:endParaRPr lang="es-ES" b="1" u="sng" dirty="0" smtClean="0"/>
          </a:p>
          <a:p>
            <a:pPr algn="just"/>
            <a:r>
              <a:rPr lang="es-ES" b="1" u="sng" dirty="0" smtClean="0"/>
              <a:t>Régimen 14 D N° 8</a:t>
            </a:r>
          </a:p>
          <a:p>
            <a:pPr algn="just"/>
            <a:r>
              <a:rPr lang="es-CL" sz="1600" dirty="0" smtClean="0"/>
              <a:t>Forman parte de los ingresos, las </a:t>
            </a:r>
            <a:r>
              <a:rPr lang="es-CL" sz="1600" dirty="0"/>
              <a:t>rentas percibidas con motivo de participaciones en otras empresas o entidades sujetas a la letra A) del artículo 14 o al régimen del N° 3 de la letra D), o del régimen de la letra </a:t>
            </a:r>
            <a:r>
              <a:rPr lang="es-CL" sz="1600" dirty="0" smtClean="0"/>
              <a:t>B</a:t>
            </a:r>
          </a:p>
          <a:p>
            <a:pPr algn="just"/>
            <a:r>
              <a:rPr lang="es-CL" sz="1600" dirty="0" smtClean="0"/>
              <a:t>También el incremento </a:t>
            </a:r>
            <a:r>
              <a:rPr lang="es-CL" sz="1600" dirty="0"/>
              <a:t>del crédito por IDPC de las rentas </a:t>
            </a:r>
            <a:r>
              <a:rPr lang="es-CL" sz="1600" dirty="0" smtClean="0"/>
              <a:t>percibidas</a:t>
            </a:r>
          </a:p>
          <a:p>
            <a:pPr algn="just"/>
            <a:r>
              <a:rPr lang="es-CL" sz="1600" dirty="0" smtClean="0"/>
              <a:t>Las </a:t>
            </a:r>
            <a:r>
              <a:rPr lang="es-CL" sz="1600" dirty="0"/>
              <a:t>rentas exentas, los INR y los ingresos con tributación cumplida percibidos por la empresa.</a:t>
            </a:r>
          </a:p>
          <a:p>
            <a:pPr algn="just"/>
            <a:endParaRPr lang="es-ES" b="1" u="sng" dirty="0"/>
          </a:p>
          <a:p>
            <a:pPr algn="just"/>
            <a:endParaRPr lang="es-CL" b="1" u="sng" dirty="0" smtClean="0"/>
          </a:p>
          <a:p>
            <a:pPr algn="just"/>
            <a:r>
              <a:rPr lang="es-ES" sz="1400" i="1" dirty="0" smtClean="0"/>
              <a:t>.</a:t>
            </a:r>
            <a:endParaRPr lang="es-ES" sz="1400" i="1" dirty="0"/>
          </a:p>
        </p:txBody>
      </p:sp>
    </p:spTree>
    <p:extLst>
      <p:ext uri="{BB962C8B-B14F-4D97-AF65-F5344CB8AC3E}">
        <p14:creationId xmlns:p14="http://schemas.microsoft.com/office/powerpoint/2010/main" val="24841897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CUENTAS MERCANTILES </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38</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6" name="5 Rectángulo"/>
          <p:cNvSpPr/>
          <p:nvPr/>
        </p:nvSpPr>
        <p:spPr>
          <a:xfrm>
            <a:off x="179614" y="1551214"/>
            <a:ext cx="11381015" cy="5093702"/>
          </a:xfrm>
          <a:prstGeom prst="rect">
            <a:avLst/>
          </a:prstGeom>
        </p:spPr>
        <p:txBody>
          <a:bodyPr wrap="square">
            <a:spAutoFit/>
          </a:bodyPr>
          <a:lstStyle/>
          <a:p>
            <a:pPr algn="just"/>
            <a:r>
              <a:rPr lang="es-ES" sz="2500" dirty="0" smtClean="0"/>
              <a:t>A la fecha de realización en la Sociedad 1</a:t>
            </a:r>
          </a:p>
          <a:p>
            <a:pPr algn="just"/>
            <a:endParaRPr lang="es-ES" sz="2500" dirty="0"/>
          </a:p>
          <a:p>
            <a:pPr algn="just"/>
            <a:r>
              <a:rPr lang="es-ES" sz="2500" b="1" dirty="0" smtClean="0"/>
              <a:t>Cuenta Mercantil sociedad 2 ( cuenta de activo)</a:t>
            </a:r>
          </a:p>
          <a:p>
            <a:pPr algn="just"/>
            <a:r>
              <a:rPr lang="es-ES" sz="2500" b="1" dirty="0"/>
              <a:t> </a:t>
            </a:r>
            <a:r>
              <a:rPr lang="es-ES" sz="2500" b="1" dirty="0" smtClean="0"/>
              <a:t>                                 Caja (banco)</a:t>
            </a:r>
          </a:p>
          <a:p>
            <a:pPr algn="just"/>
            <a:endParaRPr lang="es-ES" sz="2500" dirty="0" smtClean="0"/>
          </a:p>
          <a:p>
            <a:pPr algn="just"/>
            <a:endParaRPr lang="es-ES" sz="2500" dirty="0"/>
          </a:p>
          <a:p>
            <a:pPr algn="just"/>
            <a:r>
              <a:rPr lang="es-ES" sz="2500" dirty="0"/>
              <a:t>A la fecha de realización en la Sociedad </a:t>
            </a:r>
            <a:r>
              <a:rPr lang="es-ES" sz="2500" dirty="0" smtClean="0"/>
              <a:t>2</a:t>
            </a:r>
            <a:endParaRPr lang="es-ES" sz="2500" dirty="0"/>
          </a:p>
          <a:p>
            <a:pPr algn="just"/>
            <a:endParaRPr lang="es-ES" sz="2500" dirty="0"/>
          </a:p>
          <a:p>
            <a:pPr algn="just"/>
            <a:r>
              <a:rPr lang="es-ES" sz="2500" b="1" dirty="0" smtClean="0"/>
              <a:t>Caja(Banco</a:t>
            </a:r>
          </a:p>
          <a:p>
            <a:pPr algn="just"/>
            <a:r>
              <a:rPr lang="es-ES" sz="2500" b="1" dirty="0" smtClean="0"/>
              <a:t>                                Cuenta </a:t>
            </a:r>
            <a:r>
              <a:rPr lang="es-ES" sz="2500" b="1" dirty="0"/>
              <a:t>Mercantil sociedad 1</a:t>
            </a:r>
            <a:r>
              <a:rPr lang="es-ES" sz="2500" b="1" dirty="0" smtClean="0"/>
              <a:t>( </a:t>
            </a:r>
            <a:r>
              <a:rPr lang="es-ES" sz="2500" b="1" dirty="0"/>
              <a:t>cuenta de </a:t>
            </a:r>
            <a:r>
              <a:rPr lang="es-ES" sz="2500" b="1" dirty="0" smtClean="0"/>
              <a:t>pasivo)</a:t>
            </a:r>
            <a:endParaRPr lang="es-ES" sz="2500" b="1" dirty="0"/>
          </a:p>
          <a:p>
            <a:pPr algn="just"/>
            <a:r>
              <a:rPr lang="es-ES" sz="2500" dirty="0"/>
              <a:t>                                  </a:t>
            </a:r>
            <a:endParaRPr lang="es-ES" sz="2500" dirty="0" smtClean="0"/>
          </a:p>
          <a:p>
            <a:pPr algn="just"/>
            <a:endParaRPr lang="es-ES" sz="2500" dirty="0" smtClean="0"/>
          </a:p>
          <a:p>
            <a:pPr algn="just"/>
            <a:r>
              <a:rPr lang="es-ES" sz="2500" dirty="0"/>
              <a:t> </a:t>
            </a:r>
            <a:r>
              <a:rPr lang="es-ES" sz="2500" dirty="0" smtClean="0"/>
              <a:t>                           </a:t>
            </a:r>
            <a:endParaRPr lang="es-ES" sz="2500" dirty="0"/>
          </a:p>
        </p:txBody>
      </p:sp>
    </p:spTree>
    <p:extLst>
      <p:ext uri="{BB962C8B-B14F-4D97-AF65-F5344CB8AC3E}">
        <p14:creationId xmlns:p14="http://schemas.microsoft.com/office/powerpoint/2010/main" val="18709814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CUENTAS MERCANTILES </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39</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6" name="5 Rectángulo"/>
          <p:cNvSpPr/>
          <p:nvPr/>
        </p:nvSpPr>
        <p:spPr>
          <a:xfrm>
            <a:off x="179614" y="1551214"/>
            <a:ext cx="11381015" cy="4708981"/>
          </a:xfrm>
          <a:prstGeom prst="rect">
            <a:avLst/>
          </a:prstGeom>
        </p:spPr>
        <p:txBody>
          <a:bodyPr wrap="square">
            <a:spAutoFit/>
          </a:bodyPr>
          <a:lstStyle/>
          <a:p>
            <a:pPr algn="just"/>
            <a:r>
              <a:rPr lang="es-ES" sz="2500" dirty="0" smtClean="0"/>
              <a:t>A la fecha de recuperación en la Sociedad 1</a:t>
            </a:r>
          </a:p>
          <a:p>
            <a:pPr algn="just"/>
            <a:r>
              <a:rPr lang="es-ES" sz="2500" b="1" dirty="0"/>
              <a:t>Caja(Banco</a:t>
            </a:r>
          </a:p>
          <a:p>
            <a:pPr algn="just"/>
            <a:r>
              <a:rPr lang="es-ES" sz="2500" b="1" dirty="0"/>
              <a:t>                                Cuenta Mercantil sociedad </a:t>
            </a:r>
            <a:r>
              <a:rPr lang="es-ES" sz="2500" b="1" dirty="0" smtClean="0"/>
              <a:t>2( </a:t>
            </a:r>
            <a:r>
              <a:rPr lang="es-ES" sz="2500" b="1" dirty="0"/>
              <a:t>cuenta de pasivo)</a:t>
            </a:r>
          </a:p>
          <a:p>
            <a:pPr algn="just"/>
            <a:endParaRPr lang="es-ES" sz="2500" dirty="0"/>
          </a:p>
          <a:p>
            <a:pPr algn="just"/>
            <a:endParaRPr lang="es-ES" sz="2500" b="1" dirty="0" smtClean="0"/>
          </a:p>
          <a:p>
            <a:pPr algn="just"/>
            <a:r>
              <a:rPr lang="es-ES" sz="2500" dirty="0"/>
              <a:t>A la fecha </a:t>
            </a:r>
            <a:r>
              <a:rPr lang="es-ES" sz="2500" dirty="0" smtClean="0"/>
              <a:t>del pago de la obligación </a:t>
            </a:r>
            <a:r>
              <a:rPr lang="es-ES" sz="2500" dirty="0"/>
              <a:t>en la Sociedad </a:t>
            </a:r>
            <a:r>
              <a:rPr lang="es-ES" sz="2500" dirty="0" smtClean="0"/>
              <a:t>2</a:t>
            </a:r>
            <a:endParaRPr lang="es-ES" sz="2500" dirty="0"/>
          </a:p>
          <a:p>
            <a:pPr algn="just"/>
            <a:endParaRPr lang="es-ES" sz="2500" b="1" dirty="0"/>
          </a:p>
          <a:p>
            <a:pPr algn="just"/>
            <a:r>
              <a:rPr lang="es-ES" sz="2500" b="1" dirty="0" smtClean="0"/>
              <a:t>Cuenta Mercantil sociedad 1 ( cuenta de activo)</a:t>
            </a:r>
          </a:p>
          <a:p>
            <a:pPr algn="just"/>
            <a:r>
              <a:rPr lang="es-ES" sz="2500" b="1" dirty="0"/>
              <a:t> </a:t>
            </a:r>
            <a:r>
              <a:rPr lang="es-ES" sz="2500" b="1" dirty="0" smtClean="0"/>
              <a:t>                                 Caja (banco)</a:t>
            </a:r>
          </a:p>
          <a:p>
            <a:pPr algn="just"/>
            <a:endParaRPr lang="es-ES" sz="2500" dirty="0" smtClean="0"/>
          </a:p>
          <a:p>
            <a:pPr algn="just"/>
            <a:endParaRPr lang="es-ES" sz="2500" dirty="0" smtClean="0"/>
          </a:p>
          <a:p>
            <a:pPr algn="just"/>
            <a:r>
              <a:rPr lang="es-ES" sz="2500" dirty="0"/>
              <a:t> </a:t>
            </a:r>
            <a:r>
              <a:rPr lang="es-ES" sz="2500" dirty="0" smtClean="0"/>
              <a:t>                           </a:t>
            </a:r>
            <a:endParaRPr lang="es-ES" sz="2500" dirty="0"/>
          </a:p>
        </p:txBody>
      </p:sp>
    </p:spTree>
    <p:extLst>
      <p:ext uri="{BB962C8B-B14F-4D97-AF65-F5344CB8AC3E}">
        <p14:creationId xmlns:p14="http://schemas.microsoft.com/office/powerpoint/2010/main" val="30246562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APERTURA DE SALDOS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4</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6540252"/>
          </a:xfrm>
          <a:prstGeom prst="rect">
            <a:avLst/>
          </a:prstGeom>
        </p:spPr>
        <p:txBody>
          <a:bodyPr wrap="square">
            <a:spAutoFit/>
          </a:bodyPr>
          <a:lstStyle/>
          <a:p>
            <a:pPr lvl="0" algn="just"/>
            <a:r>
              <a:rPr lang="es-ES" sz="3000" dirty="0" smtClean="0">
                <a:solidFill>
                  <a:prstClr val="black"/>
                </a:solidFill>
              </a:rPr>
              <a:t>2.- </a:t>
            </a:r>
            <a:r>
              <a:rPr lang="es-ES" sz="3000" dirty="0">
                <a:solidFill>
                  <a:prstClr val="black"/>
                </a:solidFill>
              </a:rPr>
              <a:t>EMPRESA QUE </a:t>
            </a:r>
            <a:r>
              <a:rPr lang="es-ES" sz="3000" dirty="0" smtClean="0">
                <a:solidFill>
                  <a:prstClr val="black"/>
                </a:solidFill>
              </a:rPr>
              <a:t>SE CONSTITUYÓ AÑO ANTERIOR O ANTERIORES</a:t>
            </a:r>
          </a:p>
          <a:p>
            <a:pPr algn="just"/>
            <a:r>
              <a:rPr lang="es-ES" sz="1400" b="1" u="sng" dirty="0"/>
              <a:t>EI, EIRL, SRL</a:t>
            </a:r>
          </a:p>
          <a:p>
            <a:pPr lvl="0" algn="just"/>
            <a:r>
              <a:rPr lang="es-ES" sz="1100" dirty="0" smtClean="0"/>
              <a:t>Cuentas </a:t>
            </a:r>
            <a:r>
              <a:rPr lang="es-ES" sz="1100" dirty="0"/>
              <a:t>de Activo</a:t>
            </a:r>
          </a:p>
          <a:p>
            <a:pPr lvl="0" algn="just"/>
            <a:r>
              <a:rPr lang="es-ES" sz="1100" dirty="0"/>
              <a:t>            Cuentas de Pasivo</a:t>
            </a:r>
          </a:p>
          <a:p>
            <a:pPr lvl="0" algn="just"/>
            <a:r>
              <a:rPr lang="es-ES" sz="1100" dirty="0" smtClean="0"/>
              <a:t>            Utilidad </a:t>
            </a:r>
            <a:r>
              <a:rPr lang="es-ES" sz="1100" dirty="0"/>
              <a:t>del Ejercicio </a:t>
            </a:r>
            <a:endParaRPr lang="es-ES" sz="1100" dirty="0" smtClean="0"/>
          </a:p>
          <a:p>
            <a:pPr lvl="0" algn="just"/>
            <a:r>
              <a:rPr lang="es-ES" sz="1100" dirty="0" smtClean="0"/>
              <a:t>Luego……</a:t>
            </a:r>
            <a:endParaRPr lang="es-ES" sz="1100" dirty="0"/>
          </a:p>
          <a:p>
            <a:pPr lvl="0" algn="just"/>
            <a:r>
              <a:rPr lang="es-ES" sz="1100" dirty="0" smtClean="0"/>
              <a:t>Utilidad del Ejercicio</a:t>
            </a:r>
          </a:p>
          <a:p>
            <a:pPr lvl="0" algn="just"/>
            <a:r>
              <a:rPr lang="es-ES" sz="1100" dirty="0"/>
              <a:t> </a:t>
            </a:r>
            <a:r>
              <a:rPr lang="es-ES" sz="1100" dirty="0" smtClean="0"/>
              <a:t>             Utilidades Acumuladas </a:t>
            </a:r>
          </a:p>
          <a:p>
            <a:pPr lvl="0" algn="just"/>
            <a:r>
              <a:rPr lang="es-ES" sz="1100" dirty="0"/>
              <a:t>Luego…….</a:t>
            </a:r>
          </a:p>
          <a:p>
            <a:pPr lvl="0" algn="just"/>
            <a:r>
              <a:rPr lang="es-ES" sz="1100" dirty="0"/>
              <a:t>Utilidades Acumuladas </a:t>
            </a:r>
          </a:p>
          <a:p>
            <a:pPr lvl="0" algn="just"/>
            <a:r>
              <a:rPr lang="es-ES" sz="1100" dirty="0"/>
              <a:t>             Cuentas </a:t>
            </a:r>
            <a:r>
              <a:rPr lang="es-ES" sz="1100" dirty="0" smtClean="0"/>
              <a:t>Particulares</a:t>
            </a:r>
          </a:p>
          <a:p>
            <a:pPr lvl="0" algn="just"/>
            <a:r>
              <a:rPr lang="es-ES" sz="1100" dirty="0" smtClean="0"/>
              <a:t>ó</a:t>
            </a:r>
          </a:p>
          <a:p>
            <a:pPr lvl="0" algn="just"/>
            <a:r>
              <a:rPr lang="es-ES" sz="1100" dirty="0" smtClean="0"/>
              <a:t>Cuentas </a:t>
            </a:r>
            <a:r>
              <a:rPr lang="es-ES" sz="1100" dirty="0"/>
              <a:t>de Activo</a:t>
            </a:r>
          </a:p>
          <a:p>
            <a:pPr lvl="0" algn="just"/>
            <a:r>
              <a:rPr lang="es-ES" sz="1100" dirty="0"/>
              <a:t>            Cuentas de Pasivo</a:t>
            </a:r>
          </a:p>
          <a:p>
            <a:pPr lvl="0" algn="just"/>
            <a:r>
              <a:rPr lang="es-ES" sz="1100" dirty="0"/>
              <a:t>Pérdida del Ejercicio </a:t>
            </a:r>
            <a:endParaRPr lang="es-ES" sz="1100" dirty="0" smtClean="0"/>
          </a:p>
          <a:p>
            <a:pPr lvl="0"/>
            <a:r>
              <a:rPr lang="es-ES" sz="1100" dirty="0" smtClean="0"/>
              <a:t>Luego…         </a:t>
            </a:r>
          </a:p>
          <a:p>
            <a:pPr lvl="0" algn="just"/>
            <a:r>
              <a:rPr lang="es-ES" sz="1100" dirty="0"/>
              <a:t> </a:t>
            </a:r>
            <a:r>
              <a:rPr lang="es-ES" sz="1100" dirty="0" smtClean="0"/>
              <a:t>Pérdidas Acumuladas</a:t>
            </a:r>
          </a:p>
          <a:p>
            <a:pPr lvl="0" algn="just"/>
            <a:r>
              <a:rPr lang="es-ES" sz="1100" dirty="0"/>
              <a:t> </a:t>
            </a:r>
            <a:r>
              <a:rPr lang="es-ES" sz="1100" dirty="0" smtClean="0"/>
              <a:t>            Pérdida del Ejercicio</a:t>
            </a:r>
          </a:p>
          <a:p>
            <a:pPr lvl="0" algn="just"/>
            <a:endParaRPr lang="es-ES" sz="1100" dirty="0" smtClean="0"/>
          </a:p>
          <a:p>
            <a:pPr algn="just"/>
            <a:r>
              <a:rPr lang="es-ES" sz="1400" b="1" u="sng" dirty="0" smtClean="0"/>
              <a:t>SA</a:t>
            </a:r>
            <a:r>
              <a:rPr lang="es-ES" sz="1400" b="1" u="sng" dirty="0"/>
              <a:t>, </a:t>
            </a:r>
            <a:r>
              <a:rPr lang="es-ES" sz="1400" b="1" u="sng" dirty="0" err="1"/>
              <a:t>SpA</a:t>
            </a:r>
            <a:r>
              <a:rPr lang="es-ES" sz="1400" b="1" u="sng" dirty="0"/>
              <a:t>, SCA</a:t>
            </a:r>
          </a:p>
          <a:p>
            <a:pPr lvl="0" algn="just"/>
            <a:r>
              <a:rPr lang="es-ES" sz="1100" dirty="0" smtClean="0"/>
              <a:t>ID lo anterior</a:t>
            </a:r>
          </a:p>
          <a:p>
            <a:pPr lvl="0" algn="just"/>
            <a:r>
              <a:rPr lang="es-ES" sz="1100" dirty="0" smtClean="0"/>
              <a:t>Luego</a:t>
            </a:r>
            <a:r>
              <a:rPr lang="es-ES" sz="1100" dirty="0"/>
              <a:t>…….</a:t>
            </a:r>
          </a:p>
          <a:p>
            <a:pPr lvl="0" algn="just"/>
            <a:r>
              <a:rPr lang="es-ES" sz="1100" dirty="0"/>
              <a:t>Utilidades Acumuladas </a:t>
            </a:r>
          </a:p>
          <a:p>
            <a:pPr lvl="0" algn="just"/>
            <a:r>
              <a:rPr lang="es-ES" sz="1100" dirty="0"/>
              <a:t>             </a:t>
            </a:r>
            <a:r>
              <a:rPr lang="es-ES" sz="1100" dirty="0" smtClean="0"/>
              <a:t>Dividendos por Pagar</a:t>
            </a:r>
          </a:p>
          <a:p>
            <a:pPr lvl="0" algn="just"/>
            <a:r>
              <a:rPr lang="es-ES" sz="1100" dirty="0" smtClean="0"/>
              <a:t>Luego</a:t>
            </a:r>
          </a:p>
          <a:p>
            <a:pPr lvl="0" algn="just"/>
            <a:r>
              <a:rPr lang="es-ES" sz="1100" dirty="0" smtClean="0"/>
              <a:t>Dividendos por Pagar</a:t>
            </a:r>
          </a:p>
          <a:p>
            <a:pPr lvl="0" algn="just"/>
            <a:r>
              <a:rPr lang="es-ES" sz="1100" dirty="0"/>
              <a:t> </a:t>
            </a:r>
            <a:r>
              <a:rPr lang="es-ES" sz="1100" dirty="0" smtClean="0"/>
              <a:t>                Dividendos Provisorios</a:t>
            </a:r>
          </a:p>
          <a:p>
            <a:pPr lvl="0" algn="just"/>
            <a:r>
              <a:rPr lang="es-ES" sz="1100" dirty="0"/>
              <a:t> </a:t>
            </a:r>
            <a:r>
              <a:rPr lang="es-ES" sz="1100" dirty="0" smtClean="0"/>
              <a:t>                Caja (Banco)</a:t>
            </a:r>
            <a:endParaRPr lang="es-ES" sz="1100" dirty="0"/>
          </a:p>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Tree>
    <p:extLst>
      <p:ext uri="{BB962C8B-B14F-4D97-AF65-F5344CB8AC3E}">
        <p14:creationId xmlns:p14="http://schemas.microsoft.com/office/powerpoint/2010/main" val="117427418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9615" y="1349552"/>
            <a:ext cx="11699422" cy="887461"/>
          </a:xfrm>
        </p:spPr>
        <p:txBody>
          <a:bodyPr>
            <a:normAutofit fontScale="25000" lnSpcReduction="20000"/>
          </a:bodyPr>
          <a:lstStyle/>
          <a:p>
            <a:pPr marL="0" indent="0" algn="just">
              <a:buNone/>
            </a:pPr>
            <a:r>
              <a:rPr lang="es-CL" sz="7200" b="1" u="sng" dirty="0"/>
              <a:t>Definición de cuenta corriente mercantil</a:t>
            </a:r>
          </a:p>
          <a:p>
            <a:pPr marL="0" indent="0">
              <a:buNone/>
            </a:pPr>
            <a:r>
              <a:rPr lang="es-ES" sz="5600" i="1" dirty="0"/>
              <a:t>El contrato de cuenta corriente mercantil es aquel pacto por el cual dos partes estipulan que los </a:t>
            </a:r>
            <a:r>
              <a:rPr lang="es-ES" sz="5600" i="1" dirty="0">
                <a:hlinkClick r:id="rId2" tooltip="Crédito"/>
              </a:rPr>
              <a:t>créditos</a:t>
            </a:r>
            <a:r>
              <a:rPr lang="es-ES" sz="5600" i="1" dirty="0"/>
              <a:t> que puedan nacer de sus relaciones de negocios y comerciales perderán su individualidad propia al entrar en una cuenta común, para convertirse en simples partidas del Debe o el Haber, de tal forma que únicamente será exigible su </a:t>
            </a:r>
            <a:r>
              <a:rPr lang="es-ES" sz="5600" i="1" dirty="0">
                <a:hlinkClick r:id="rId3" tooltip="Saldo"/>
              </a:rPr>
              <a:t>saldo</a:t>
            </a:r>
            <a:r>
              <a:rPr lang="es-ES" sz="5600" i="1" dirty="0"/>
              <a:t> a la hora del cierre de la cuenta la cual se producirá en la época por ellos convenida</a:t>
            </a:r>
            <a:r>
              <a:rPr lang="es-ES" sz="5600" i="1" dirty="0" smtClean="0"/>
              <a:t>.</a:t>
            </a:r>
          </a:p>
          <a:p>
            <a:pPr marL="0" indent="0">
              <a:buNone/>
            </a:pPr>
            <a:r>
              <a:rPr lang="es-ES" sz="5600" dirty="0"/>
              <a:t>El contrato de cuenta corriente, </a:t>
            </a:r>
            <a:r>
              <a:rPr lang="es-ES" sz="5600" dirty="0" smtClean="0"/>
              <a:t>está regulado </a:t>
            </a:r>
            <a:r>
              <a:rPr lang="es-ES" sz="5600" dirty="0"/>
              <a:t>en los artículos 602 al 619 del Código de Comercio, comúnmente es conocido como cuenta corriente mercantil, adjetivo que resalta que la regulación de este contrato se ubica en el Código de Comercio.</a:t>
            </a:r>
            <a:endParaRPr lang="es-ES" sz="5600" i="1" dirty="0"/>
          </a:p>
          <a:p>
            <a:pPr marL="0" indent="0">
              <a:buNone/>
            </a:pPr>
            <a:endParaRPr lang="es-ES" sz="5600" i="1" dirty="0" smtClean="0"/>
          </a:p>
          <a:p>
            <a:pPr marL="0" indent="0">
              <a:buNone/>
            </a:pPr>
            <a:endParaRPr lang="es-ES" sz="5600" i="1" dirty="0" smtClean="0"/>
          </a:p>
          <a:p>
            <a:pPr marL="0" indent="0">
              <a:buNone/>
            </a:pPr>
            <a:endParaRPr lang="es-ES" sz="5600" i="1" dirty="0"/>
          </a:p>
          <a:p>
            <a:pPr marL="0" indent="0">
              <a:buNone/>
            </a:pPr>
            <a:endParaRPr lang="es-ES" sz="5600" i="1" dirty="0" smtClean="0"/>
          </a:p>
          <a:p>
            <a:pPr marL="0" indent="0">
              <a:buNone/>
            </a:pPr>
            <a:endParaRPr lang="es-ES" sz="5600" i="1" dirty="0"/>
          </a:p>
          <a:p>
            <a:pPr marL="0" indent="0">
              <a:buNone/>
            </a:pPr>
            <a:endParaRPr lang="es-ES" sz="5600" i="1" dirty="0" smtClean="0"/>
          </a:p>
          <a:p>
            <a:pPr marL="0" indent="0">
              <a:buNone/>
            </a:pPr>
            <a:endParaRPr lang="es-ES" sz="5600" i="1" dirty="0" smtClean="0"/>
          </a:p>
          <a:p>
            <a:pPr marL="0" indent="0">
              <a:buNone/>
            </a:pPr>
            <a:endParaRPr lang="es-ES" sz="5600" i="1" dirty="0"/>
          </a:p>
          <a:p>
            <a:pPr marL="0" indent="0">
              <a:buNone/>
            </a:pPr>
            <a:endParaRPr lang="es-ES" sz="5600" i="1" dirty="0" smtClean="0"/>
          </a:p>
          <a:p>
            <a:pPr marL="0" indent="0">
              <a:buNone/>
            </a:pPr>
            <a:endParaRPr lang="es-CL" sz="5600" i="1"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CUENTAS MERCANTILES </a:t>
            </a:r>
            <a:endParaRPr lang="es-CL" altLang="es-CL" sz="3500" b="1" dirty="0"/>
          </a:p>
        </p:txBody>
      </p:sp>
      <p:pic>
        <p:nvPicPr>
          <p:cNvPr id="10" name="Imagen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40</a:t>
            </a:fld>
            <a:endParaRPr lang="es-ES"/>
          </a:p>
        </p:txBody>
      </p:sp>
      <p:sp>
        <p:nvSpPr>
          <p:cNvPr id="4" name="3 Rectángulo"/>
          <p:cNvSpPr/>
          <p:nvPr/>
        </p:nvSpPr>
        <p:spPr>
          <a:xfrm>
            <a:off x="190500" y="2872370"/>
            <a:ext cx="12001500" cy="4147802"/>
          </a:xfrm>
          <a:prstGeom prst="rect">
            <a:avLst/>
          </a:prstGeom>
        </p:spPr>
        <p:txBody>
          <a:bodyPr wrap="square">
            <a:spAutoFit/>
          </a:bodyPr>
          <a:lstStyle/>
          <a:p>
            <a:pPr algn="just">
              <a:lnSpc>
                <a:spcPct val="70000"/>
              </a:lnSpc>
              <a:spcBef>
                <a:spcPts val="1000"/>
              </a:spcBef>
            </a:pPr>
            <a:r>
              <a:rPr lang="es-ES" b="1" u="sng" dirty="0" smtClean="0"/>
              <a:t>Efectos</a:t>
            </a:r>
            <a:endParaRPr lang="es-ES" b="1" u="sng" dirty="0"/>
          </a:p>
          <a:p>
            <a:pPr algn="just"/>
            <a:r>
              <a:rPr lang="es-ES" sz="1400" i="1" dirty="0"/>
              <a:t>Los créditos anotados pierden su fisionomía propia y pasan a ser simples asientos de contabilidad.</a:t>
            </a:r>
          </a:p>
          <a:p>
            <a:pPr algn="just"/>
            <a:r>
              <a:rPr lang="es-ES" sz="1400" i="1" dirty="0"/>
              <a:t>En el momento de cierre de la cuenta, el saldo definitivo viene a sustituir a todos los asientos inscritos en ella</a:t>
            </a:r>
          </a:p>
          <a:p>
            <a:pPr algn="just"/>
            <a:r>
              <a:rPr lang="es-ES" sz="1400" i="1" dirty="0"/>
              <a:t>Se produce una novación ya que el objeto de este contrato conlleva el "animus </a:t>
            </a:r>
            <a:r>
              <a:rPr lang="es-ES" sz="1400" i="1" dirty="0" err="1"/>
              <a:t>novandi</a:t>
            </a:r>
            <a:r>
              <a:rPr lang="es-ES" sz="1400" i="1" dirty="0"/>
              <a:t>"</a:t>
            </a:r>
          </a:p>
          <a:p>
            <a:pPr algn="just"/>
            <a:r>
              <a:rPr lang="es-ES" sz="1400" i="1" dirty="0"/>
              <a:t>Nuevo plazo de prescripción desde la fecha en que los contratantes aceptan el saldo final</a:t>
            </a:r>
          </a:p>
          <a:p>
            <a:pPr algn="just"/>
            <a:r>
              <a:rPr lang="es-ES" sz="1400" i="1" dirty="0"/>
              <a:t>Cabe destacar que no se conoce quién es acreedor o deudor hasta el cierre de la cuenta corriente.</a:t>
            </a:r>
          </a:p>
          <a:p>
            <a:pPr fontAlgn="base"/>
            <a:endParaRPr lang="es-ES" sz="2500" b="1" dirty="0" smtClean="0"/>
          </a:p>
          <a:p>
            <a:pPr algn="just">
              <a:lnSpc>
                <a:spcPct val="70000"/>
              </a:lnSpc>
              <a:spcBef>
                <a:spcPts val="1000"/>
              </a:spcBef>
            </a:pPr>
            <a:r>
              <a:rPr lang="es-ES" b="1" u="sng" dirty="0"/>
              <a:t>Naturaleza Jurídica</a:t>
            </a:r>
          </a:p>
          <a:p>
            <a:pPr algn="just"/>
            <a:r>
              <a:rPr lang="es-ES" sz="1400" i="1" dirty="0"/>
              <a:t>Las teorías que respectan la naturaleza jurídica del contrato de cuenta corriente mercantil, pueden presentarse </a:t>
            </a:r>
            <a:r>
              <a:rPr lang="es-ES" sz="1400" i="1" dirty="0" smtClean="0"/>
              <a:t>como una operación de contabilidad , entre otras</a:t>
            </a:r>
            <a:endParaRPr lang="es-ES" sz="1400" i="1" dirty="0"/>
          </a:p>
          <a:p>
            <a:pPr algn="just"/>
            <a:r>
              <a:rPr lang="es-ES" sz="1400" i="1" dirty="0" smtClean="0"/>
              <a:t>La </a:t>
            </a:r>
            <a:r>
              <a:rPr lang="es-ES" sz="1400" i="1" dirty="0"/>
              <a:t>cuenta corriente mercantil respondería a un simple estado de hechos en virtud de las operaciones que realizan las personas. Todos los participantes de la cuenta únicamente vislumbrarían operaciones de haber y deber, mas no un contrato propiamente tal.</a:t>
            </a:r>
          </a:p>
          <a:p>
            <a:pPr fontAlgn="base"/>
            <a:endParaRPr lang="es-ES" sz="2500" b="1" dirty="0" smtClean="0"/>
          </a:p>
          <a:p>
            <a:pPr fontAlgn="base"/>
            <a:endParaRPr lang="es-ES" sz="2500" b="1" dirty="0"/>
          </a:p>
          <a:p>
            <a:pPr fontAlgn="base"/>
            <a:endParaRPr lang="es-ES" sz="2500" b="1" dirty="0"/>
          </a:p>
          <a:p>
            <a:pPr marL="285750" indent="-285750" fontAlgn="base">
              <a:buFontTx/>
              <a:buChar char="-"/>
            </a:pPr>
            <a:endParaRPr lang="es-CL" b="1" dirty="0"/>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Tree>
    <p:extLst>
      <p:ext uri="{BB962C8B-B14F-4D97-AF65-F5344CB8AC3E}">
        <p14:creationId xmlns:p14="http://schemas.microsoft.com/office/powerpoint/2010/main" val="163907151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CUENTAS MERCANTILES </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41</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6" name="5 Rectángulo"/>
          <p:cNvSpPr/>
          <p:nvPr/>
        </p:nvSpPr>
        <p:spPr>
          <a:xfrm>
            <a:off x="359229" y="2413338"/>
            <a:ext cx="11201400" cy="2400657"/>
          </a:xfrm>
          <a:prstGeom prst="rect">
            <a:avLst/>
          </a:prstGeom>
        </p:spPr>
        <p:txBody>
          <a:bodyPr wrap="square">
            <a:spAutoFit/>
          </a:bodyPr>
          <a:lstStyle/>
          <a:p>
            <a:pPr algn="just"/>
            <a:r>
              <a:rPr lang="es-ES" sz="2500" dirty="0"/>
              <a:t>Qué es una cuenta corriente mercantil en Chile</a:t>
            </a:r>
            <a:r>
              <a:rPr lang="es-ES" sz="2500" dirty="0" smtClean="0"/>
              <a:t>?</a:t>
            </a:r>
          </a:p>
          <a:p>
            <a:pPr algn="just"/>
            <a:endParaRPr lang="es-ES" sz="2500" dirty="0"/>
          </a:p>
          <a:p>
            <a:pPr algn="just"/>
            <a:r>
              <a:rPr lang="es-ES" sz="2500" dirty="0"/>
              <a:t>La cuenta corriente mercantil trata de operaciones ligadas entre sí y unidas por un encadenamiento común, que hace que no puedan considerarse separadamente, de forma tal que solo la práctica de una liquidación final o una compensación saldan las cuentas, determinando cuantitativamente quien tiene la calidad de acreedor ...</a:t>
            </a:r>
          </a:p>
        </p:txBody>
      </p:sp>
    </p:spTree>
    <p:extLst>
      <p:ext uri="{BB962C8B-B14F-4D97-AF65-F5344CB8AC3E}">
        <p14:creationId xmlns:p14="http://schemas.microsoft.com/office/powerpoint/2010/main" val="625460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CUENTAS MERCANTILES </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42</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6" name="5 Rectángulo"/>
          <p:cNvSpPr/>
          <p:nvPr/>
        </p:nvSpPr>
        <p:spPr>
          <a:xfrm>
            <a:off x="359229" y="2413338"/>
            <a:ext cx="11201400" cy="477054"/>
          </a:xfrm>
          <a:prstGeom prst="rect">
            <a:avLst/>
          </a:prstGeom>
        </p:spPr>
        <p:txBody>
          <a:bodyPr wrap="square">
            <a:spAutoFit/>
          </a:bodyPr>
          <a:lstStyle/>
          <a:p>
            <a:pPr algn="just"/>
            <a:r>
              <a:rPr lang="es-ES" sz="2500" dirty="0" smtClean="0"/>
              <a:t>...</a:t>
            </a:r>
            <a:endParaRPr lang="es-ES" sz="2500" dirty="0"/>
          </a:p>
        </p:txBody>
      </p:sp>
      <p:sp>
        <p:nvSpPr>
          <p:cNvPr id="3" name="2 Rectángulo"/>
          <p:cNvSpPr/>
          <p:nvPr/>
        </p:nvSpPr>
        <p:spPr>
          <a:xfrm>
            <a:off x="506185" y="1445081"/>
            <a:ext cx="11519808" cy="6370975"/>
          </a:xfrm>
          <a:prstGeom prst="rect">
            <a:avLst/>
          </a:prstGeom>
        </p:spPr>
        <p:txBody>
          <a:bodyPr wrap="square">
            <a:spAutoFit/>
          </a:bodyPr>
          <a:lstStyle/>
          <a:p>
            <a:pPr fontAlgn="base"/>
            <a:r>
              <a:rPr lang="es-CL" sz="2200" b="1" u="sng" dirty="0"/>
              <a:t>SII se pronuncia sobre tratamiento de cuenta corriente </a:t>
            </a:r>
            <a:r>
              <a:rPr lang="es-CL" sz="2200" b="1" u="sng" dirty="0" smtClean="0"/>
              <a:t>mercantil</a:t>
            </a:r>
          </a:p>
          <a:p>
            <a:pPr algn="just" fontAlgn="base"/>
            <a:r>
              <a:rPr lang="es-ES" sz="1600" dirty="0"/>
              <a:t>Mediante el Oficio </a:t>
            </a:r>
            <a:r>
              <a:rPr lang="es-ES" sz="1600" dirty="0" smtClean="0"/>
              <a:t>476 del 06/03/2020, </a:t>
            </a:r>
            <a:r>
              <a:rPr lang="es-ES" sz="1600" dirty="0"/>
              <a:t>el SII se ha pronunciado sobre el tratamiento de los contratos de cuenta corriente mercantil, en particular sobre la procedencia de considerar renta o gasto los intereses sobre los saldos existentes durante la vigencia del contrato.</a:t>
            </a:r>
          </a:p>
          <a:p>
            <a:pPr algn="just" fontAlgn="base"/>
            <a:r>
              <a:rPr lang="es-ES" sz="1600" dirty="0"/>
              <a:t>El SII señala que, para efectos tributarios, ninguna de las partes puede estimarse como deudora o acreedora de la otra durante la vigencia del contrato. Por lo mismo, las cantidades recibidas por el receptor no obedecen a créditos ni los intereses devengados por las remesas entregadas al remitente/debitado quedan comprendidos dentro de las rentas</a:t>
            </a:r>
            <a:r>
              <a:rPr lang="es-ES" sz="1600" dirty="0" smtClean="0"/>
              <a:t>.</a:t>
            </a:r>
          </a:p>
          <a:p>
            <a:pPr algn="just" fontAlgn="base"/>
            <a:endParaRPr lang="es-ES" sz="1600" dirty="0"/>
          </a:p>
          <a:p>
            <a:pPr algn="just" fontAlgn="base"/>
            <a:r>
              <a:rPr lang="es-ES" sz="1600" dirty="0"/>
              <a:t>Sólo es la liquidación definitiva de la cuenta corriente mercantil la que determina la persona del acreedor y deudor. En el momento de la liquidación nace la calidad de acreedor, deudor y del saldo adeudado. En consecuencia, los intereses correspondientes al saldo determinado al momento de esa liquidación, se entenderán como rentas provenientes de un crédito y procede la rebaja como gasto.</a:t>
            </a:r>
          </a:p>
          <a:p>
            <a:pPr algn="just" fontAlgn="base"/>
            <a:r>
              <a:rPr lang="es-ES" sz="1600" dirty="0"/>
              <a:t>En cuanto a la acreditación de la existencia del contrato de cuenta corriente mercantil, el SII señala que puede ser establecida por cualquiera de las pruebas que admite el Código de Comercio, con la única excepción de la de testigos</a:t>
            </a:r>
            <a:r>
              <a:rPr lang="es-ES" sz="1600" dirty="0" smtClean="0"/>
              <a:t>.</a:t>
            </a:r>
          </a:p>
          <a:p>
            <a:pPr algn="just" fontAlgn="base"/>
            <a:endParaRPr lang="es-ES" sz="1600" dirty="0"/>
          </a:p>
          <a:p>
            <a:pPr algn="just" fontAlgn="base"/>
            <a:r>
              <a:rPr lang="es-ES" sz="1600" dirty="0"/>
              <a:t>De esta forma, en el caso que un contribuyente determine renta efectiva según contabilidad completa, deberán acreditar por los dichos medios, todos aquellos elementos necesarios para poder verificar el efecto en resultado de la cuenta corriente mercantil, esto es, la existencia del contrato mismo y su vigencia, los créditos y débitos registrados durante su vigencia, el saldo fruto de las compensaciones entre los débitos y créditos al momento de su conclusión, la aceptación de la contraparte del saldo y los intereses que fueron pactados.</a:t>
            </a:r>
          </a:p>
          <a:p>
            <a:pPr algn="just" fontAlgn="base"/>
            <a:endParaRPr lang="es-ES" sz="1600" dirty="0" smtClean="0"/>
          </a:p>
          <a:p>
            <a:pPr algn="just" fontAlgn="base"/>
            <a:r>
              <a:rPr lang="es-ES" sz="1600" b="1" u="sng" dirty="0" smtClean="0"/>
              <a:t>En </a:t>
            </a:r>
            <a:r>
              <a:rPr lang="es-ES" sz="1600" b="1" u="sng" dirty="0"/>
              <a:t>resumen, antes de la conclusión del contrato de cuenta corriente mercantil, tributariamente no se reconocen ingresos ni gastos por concepto de intereses. Una vez concluida la cuenta corriente mercantil, los intereses que hubieren sido pactados expresamente respecto del saldo, generan para la parte acreedora una renta afecta a IDPC y para la parte deudora, un gasto.</a:t>
            </a:r>
          </a:p>
          <a:p>
            <a:pPr algn="just" fontAlgn="base"/>
            <a:endParaRPr lang="es-ES" sz="1600" b="1" dirty="0"/>
          </a:p>
          <a:p>
            <a:pPr algn="just" fontAlgn="base"/>
            <a:endParaRPr lang="es-ES" sz="1600" b="1" dirty="0" smtClean="0"/>
          </a:p>
          <a:p>
            <a:pPr fontAlgn="base"/>
            <a:endParaRPr lang="es-ES" sz="1600" b="1" dirty="0"/>
          </a:p>
          <a:p>
            <a:pPr fontAlgn="base"/>
            <a:endParaRPr lang="es-ES" b="1" dirty="0"/>
          </a:p>
        </p:txBody>
      </p:sp>
    </p:spTree>
    <p:extLst>
      <p:ext uri="{BB962C8B-B14F-4D97-AF65-F5344CB8AC3E}">
        <p14:creationId xmlns:p14="http://schemas.microsoft.com/office/powerpoint/2010/main" val="40573654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CUENTAS MERCANTILES </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43</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359229" y="1445081"/>
            <a:ext cx="11307535" cy="4447371"/>
          </a:xfrm>
          <a:prstGeom prst="rect">
            <a:avLst/>
          </a:prstGeom>
        </p:spPr>
        <p:txBody>
          <a:bodyPr wrap="square">
            <a:spAutoFit/>
          </a:bodyPr>
          <a:lstStyle/>
          <a:p>
            <a:pPr algn="just"/>
            <a:r>
              <a:rPr lang="es-ES" sz="2500" b="1" dirty="0"/>
              <a:t>NIC 32</a:t>
            </a:r>
          </a:p>
          <a:p>
            <a:pPr algn="just"/>
            <a:r>
              <a:rPr lang="es-ES" b="1" u="sng" dirty="0"/>
              <a:t>Objetivo </a:t>
            </a:r>
          </a:p>
          <a:p>
            <a:pPr algn="just"/>
            <a:r>
              <a:rPr lang="es-ES" sz="1400" i="1" dirty="0"/>
              <a:t>El objetivo de esta Norma es establecer principios para presentar los instrumentos financieros como pasivos o patrimonio y para compensar activos y pasivos financieros. Ella aplica a la clasificación de los instrumentos financieros, desde la perspectiva del emisor, en activos financieros, pasivos financieros e instrumentos de patrimonio; en la clasificación de los intereses, dividendos y pérdidas y ganancias relacionadas con ellos; y en las circunstancias que obligan a la compensación de activos financieros y pasivos financieros. </a:t>
            </a:r>
            <a:endParaRPr lang="es-ES" sz="1400" i="1" dirty="0" smtClean="0"/>
          </a:p>
          <a:p>
            <a:pPr algn="just"/>
            <a:r>
              <a:rPr lang="es-ES" sz="1400" i="1" dirty="0" smtClean="0"/>
              <a:t>Los </a:t>
            </a:r>
            <a:r>
              <a:rPr lang="es-ES" sz="1400" i="1" dirty="0"/>
              <a:t>principios de esta Norma complementan los principios de reconocimiento y medición de los activos financieros y pasivos financieros, de la NIIF 9 Instrumentos Financieros y a la información a revelar sobre ellos en la NIIF 7 Instrumentos Financieros: Información a </a:t>
            </a:r>
            <a:r>
              <a:rPr lang="es-ES" sz="1400" i="1" dirty="0" smtClean="0"/>
              <a:t>revelar.</a:t>
            </a:r>
          </a:p>
          <a:p>
            <a:pPr algn="just"/>
            <a:r>
              <a:rPr lang="es-ES" b="1" u="sng" dirty="0" smtClean="0"/>
              <a:t>Alcance </a:t>
            </a:r>
            <a:endParaRPr lang="es-ES" b="1" u="sng" dirty="0"/>
          </a:p>
          <a:p>
            <a:pPr algn="just"/>
            <a:r>
              <a:rPr lang="es-ES" sz="1400" i="1" dirty="0" smtClean="0"/>
              <a:t>Esta </a:t>
            </a:r>
            <a:r>
              <a:rPr lang="es-ES" sz="1400" i="1" dirty="0"/>
              <a:t>Norma se aplicará a todas las entidades que sean inversores con control conjunto de una participada o tengan influencia significativa sobre </a:t>
            </a:r>
            <a:r>
              <a:rPr lang="es-ES" sz="1400" i="1" dirty="0" smtClean="0"/>
              <a:t>ésta a excepción……………………………</a:t>
            </a:r>
            <a:endParaRPr lang="es-ES" sz="1400" i="1" dirty="0"/>
          </a:p>
          <a:p>
            <a:pPr algn="just"/>
            <a:r>
              <a:rPr lang="es-ES" b="1" u="sng" dirty="0" smtClean="0"/>
              <a:t>Definiciones </a:t>
            </a:r>
            <a:endParaRPr lang="es-ES" b="1" u="sng" dirty="0"/>
          </a:p>
          <a:p>
            <a:pPr algn="just"/>
            <a:r>
              <a:rPr lang="es-ES" sz="1400" i="1" dirty="0"/>
              <a:t>Un instrumento financiero es cualquier contrato que dé lugar a un activo financiero en una entidad y a un pasivo financiero o a un instrumento de patrimonio en otra entidad</a:t>
            </a:r>
            <a:r>
              <a:rPr lang="es-ES" dirty="0" smtClean="0"/>
              <a:t>.</a:t>
            </a:r>
          </a:p>
          <a:p>
            <a:pPr algn="just"/>
            <a:r>
              <a:rPr lang="es-ES" b="1" u="sng" dirty="0" smtClean="0"/>
              <a:t>Presentación</a:t>
            </a:r>
            <a:endParaRPr lang="es-ES" b="1" u="sng" dirty="0"/>
          </a:p>
          <a:p>
            <a:pPr algn="just"/>
            <a:r>
              <a:rPr lang="es-ES" sz="1400" i="1" dirty="0"/>
              <a:t>El emisor de un instrumento financiero lo clasificará en su totalidad o en cada una de sus partes integrantes, en el momento de su reconocimiento inicial, como un pasivo financiero, un activo financiero o un instrumento de patrimonio, de conformidad con la esencia económica del acuerdo contractual y con las definiciones de pasivo financiero, de activo financiero y de instrumento de patrimonio</a:t>
            </a:r>
          </a:p>
        </p:txBody>
      </p:sp>
    </p:spTree>
    <p:extLst>
      <p:ext uri="{BB962C8B-B14F-4D97-AF65-F5344CB8AC3E}">
        <p14:creationId xmlns:p14="http://schemas.microsoft.com/office/powerpoint/2010/main" val="24924669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DEPRECIACIÓN FINANCIERA</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44</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440871" y="1551214"/>
            <a:ext cx="11225893" cy="5355312"/>
          </a:xfrm>
          <a:prstGeom prst="rect">
            <a:avLst/>
          </a:prstGeom>
        </p:spPr>
        <p:txBody>
          <a:bodyPr wrap="square">
            <a:spAutoFit/>
          </a:bodyPr>
          <a:lstStyle/>
          <a:p>
            <a:pPr algn="just"/>
            <a:r>
              <a:rPr lang="es-ES" dirty="0"/>
              <a:t>A su fecha de su realización en el año 1</a:t>
            </a:r>
          </a:p>
          <a:p>
            <a:pPr algn="just"/>
            <a:r>
              <a:rPr lang="es-ES" b="1" dirty="0" smtClean="0"/>
              <a:t>Activo Inmovilizado ( </a:t>
            </a:r>
            <a:r>
              <a:rPr lang="es-ES" b="1" dirty="0"/>
              <a:t>cuenta de activo)</a:t>
            </a:r>
          </a:p>
          <a:p>
            <a:pPr algn="just"/>
            <a:r>
              <a:rPr lang="es-ES" b="1" dirty="0"/>
              <a:t>                              Caja ( Banco)</a:t>
            </a:r>
          </a:p>
          <a:p>
            <a:pPr algn="just"/>
            <a:r>
              <a:rPr lang="es-ES" dirty="0" smtClean="0"/>
              <a:t>                         </a:t>
            </a:r>
          </a:p>
          <a:p>
            <a:pPr algn="just"/>
            <a:r>
              <a:rPr lang="es-ES" dirty="0" smtClean="0"/>
              <a:t>    ….. </a:t>
            </a:r>
            <a:r>
              <a:rPr lang="es-ES" dirty="0"/>
              <a:t>Al cierre </a:t>
            </a:r>
            <a:r>
              <a:rPr lang="es-ES" dirty="0" smtClean="0"/>
              <a:t>del mes o del  </a:t>
            </a:r>
            <a:r>
              <a:rPr lang="es-ES" dirty="0"/>
              <a:t>ejercicio del año 1 </a:t>
            </a:r>
          </a:p>
          <a:p>
            <a:pPr algn="just"/>
            <a:r>
              <a:rPr lang="es-ES" b="1" dirty="0" smtClean="0"/>
              <a:t>Depreciación del Ejercicio (cuenta de resultados)</a:t>
            </a:r>
            <a:endParaRPr lang="es-ES" b="1" dirty="0"/>
          </a:p>
          <a:p>
            <a:pPr algn="just"/>
            <a:r>
              <a:rPr lang="es-ES" b="1" dirty="0"/>
              <a:t>                         </a:t>
            </a:r>
            <a:r>
              <a:rPr lang="es-ES" b="1" dirty="0" smtClean="0"/>
              <a:t>Depreciación Acumulada( </a:t>
            </a:r>
            <a:r>
              <a:rPr lang="es-ES" b="1" dirty="0"/>
              <a:t>cuenta de </a:t>
            </a:r>
            <a:r>
              <a:rPr lang="es-ES" b="1" dirty="0" smtClean="0"/>
              <a:t>activo)</a:t>
            </a:r>
            <a:endParaRPr lang="es-ES" b="1" dirty="0"/>
          </a:p>
          <a:p>
            <a:pPr algn="just"/>
            <a:endParaRPr lang="es-ES" dirty="0" smtClean="0"/>
          </a:p>
          <a:p>
            <a:pPr algn="just"/>
            <a:r>
              <a:rPr lang="es-ES" dirty="0" smtClean="0"/>
              <a:t>Ó</a:t>
            </a:r>
          </a:p>
          <a:p>
            <a:pPr algn="just"/>
            <a:endParaRPr lang="es-ES" b="1" dirty="0" smtClean="0"/>
          </a:p>
          <a:p>
            <a:pPr algn="just"/>
            <a:r>
              <a:rPr lang="es-ES" b="1" dirty="0" smtClean="0"/>
              <a:t>Depreciación </a:t>
            </a:r>
            <a:r>
              <a:rPr lang="es-ES" b="1" dirty="0"/>
              <a:t>del </a:t>
            </a:r>
            <a:r>
              <a:rPr lang="es-ES" b="1" dirty="0" smtClean="0"/>
              <a:t>Ejercicio (cuenta de resultados)</a:t>
            </a:r>
            <a:endParaRPr lang="es-ES" b="1" dirty="0"/>
          </a:p>
          <a:p>
            <a:pPr algn="just"/>
            <a:r>
              <a:rPr lang="es-ES" b="1" dirty="0"/>
              <a:t>                         </a:t>
            </a:r>
            <a:r>
              <a:rPr lang="es-ES" b="1" dirty="0" smtClean="0"/>
              <a:t>Activo Inmovilizado( </a:t>
            </a:r>
            <a:r>
              <a:rPr lang="es-ES" b="1" dirty="0"/>
              <a:t>cuenta de activo)</a:t>
            </a:r>
          </a:p>
          <a:p>
            <a:pPr algn="just"/>
            <a:endParaRPr lang="es-ES" dirty="0" smtClean="0"/>
          </a:p>
          <a:p>
            <a:pPr algn="just"/>
            <a:endParaRPr lang="es-ES" dirty="0"/>
          </a:p>
          <a:p>
            <a:pPr algn="just"/>
            <a:r>
              <a:rPr lang="es-ES" dirty="0" smtClean="0"/>
              <a:t>….A la fecha </a:t>
            </a:r>
            <a:r>
              <a:rPr lang="es-ES" dirty="0"/>
              <a:t>del termino de su vida útil financiera</a:t>
            </a:r>
          </a:p>
          <a:p>
            <a:pPr algn="just"/>
            <a:endParaRPr lang="es-ES" dirty="0"/>
          </a:p>
          <a:p>
            <a:pPr algn="just"/>
            <a:r>
              <a:rPr lang="es-ES" b="1" dirty="0"/>
              <a:t>Depreciación Acumulada( cuenta de activo)</a:t>
            </a:r>
          </a:p>
          <a:p>
            <a:pPr algn="just"/>
            <a:r>
              <a:rPr lang="es-ES" b="1" dirty="0"/>
              <a:t>                              Activo Inmovilizado( cuenta de activo)</a:t>
            </a:r>
          </a:p>
          <a:p>
            <a:pPr algn="just"/>
            <a:endParaRPr lang="es-ES" dirty="0"/>
          </a:p>
        </p:txBody>
      </p:sp>
    </p:spTree>
    <p:extLst>
      <p:ext uri="{BB962C8B-B14F-4D97-AF65-F5344CB8AC3E}">
        <p14:creationId xmlns:p14="http://schemas.microsoft.com/office/powerpoint/2010/main" val="343335950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DEPRECIACIÓN FINANCIERA</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45</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440871" y="1551214"/>
            <a:ext cx="11225893" cy="4247317"/>
          </a:xfrm>
          <a:prstGeom prst="rect">
            <a:avLst/>
          </a:prstGeom>
        </p:spPr>
        <p:txBody>
          <a:bodyPr wrap="square">
            <a:spAutoFit/>
          </a:bodyPr>
          <a:lstStyle/>
          <a:p>
            <a:pPr algn="just"/>
            <a:r>
              <a:rPr lang="es-ES" dirty="0" smtClean="0"/>
              <a:t>…En caso de venta antes del término de la vida útil y dentro del año</a:t>
            </a:r>
            <a:endParaRPr lang="es-ES" dirty="0"/>
          </a:p>
          <a:p>
            <a:pPr algn="just"/>
            <a:endParaRPr lang="es-ES" dirty="0"/>
          </a:p>
          <a:p>
            <a:pPr algn="just"/>
            <a:r>
              <a:rPr lang="es-ES" b="1" dirty="0"/>
              <a:t>Depreciación del Ejercicio</a:t>
            </a:r>
          </a:p>
          <a:p>
            <a:pPr algn="just"/>
            <a:r>
              <a:rPr lang="es-ES" b="1" dirty="0"/>
              <a:t>                         Depreciación </a:t>
            </a:r>
            <a:r>
              <a:rPr lang="es-ES" b="1" dirty="0" smtClean="0"/>
              <a:t>Acumulada</a:t>
            </a:r>
            <a:endParaRPr lang="es-ES" b="1" dirty="0"/>
          </a:p>
          <a:p>
            <a:pPr algn="just"/>
            <a:endParaRPr lang="es-ES" b="1" dirty="0" smtClean="0"/>
          </a:p>
          <a:p>
            <a:pPr algn="just"/>
            <a:endParaRPr lang="es-ES" b="1" dirty="0" smtClean="0"/>
          </a:p>
          <a:p>
            <a:pPr algn="just"/>
            <a:r>
              <a:rPr lang="es-ES" b="1" dirty="0"/>
              <a:t>Costo Venta Activo Inmovilizado (cuenta de resultados)</a:t>
            </a:r>
          </a:p>
          <a:p>
            <a:pPr algn="just"/>
            <a:r>
              <a:rPr lang="es-ES" b="1" dirty="0" smtClean="0"/>
              <a:t>Depreciación Acumulada</a:t>
            </a:r>
            <a:endParaRPr lang="es-ES" b="1" dirty="0"/>
          </a:p>
          <a:p>
            <a:pPr algn="just"/>
            <a:r>
              <a:rPr lang="es-ES" b="1" dirty="0" smtClean="0"/>
              <a:t>                              </a:t>
            </a:r>
            <a:r>
              <a:rPr lang="es-ES" b="1" dirty="0"/>
              <a:t>Activo </a:t>
            </a:r>
            <a:r>
              <a:rPr lang="es-ES" b="1" dirty="0" smtClean="0"/>
              <a:t>Inmovilizado</a:t>
            </a:r>
          </a:p>
          <a:p>
            <a:pPr algn="just"/>
            <a:endParaRPr lang="es-ES" b="1" dirty="0"/>
          </a:p>
          <a:p>
            <a:pPr algn="just"/>
            <a:r>
              <a:rPr lang="es-ES" dirty="0" smtClean="0"/>
              <a:t> </a:t>
            </a:r>
            <a:r>
              <a:rPr lang="es-ES" b="1" dirty="0" smtClean="0"/>
              <a:t>Caja ( Banco)</a:t>
            </a:r>
          </a:p>
          <a:p>
            <a:pPr algn="just"/>
            <a:r>
              <a:rPr lang="es-ES" b="1" dirty="0"/>
              <a:t> </a:t>
            </a:r>
            <a:r>
              <a:rPr lang="es-ES" b="1" dirty="0" smtClean="0"/>
              <a:t>                            Venta de Activo Inmovilizado (cuenta de resultados)</a:t>
            </a:r>
          </a:p>
          <a:p>
            <a:pPr algn="just"/>
            <a:r>
              <a:rPr lang="es-ES" b="1" dirty="0" smtClean="0"/>
              <a:t>                              IVA Débito Fiscal (de acuerdo al artículo 8 letra m) LIVS)</a:t>
            </a:r>
          </a:p>
          <a:p>
            <a:pPr algn="just"/>
            <a:endParaRPr lang="es-ES" dirty="0" smtClean="0"/>
          </a:p>
          <a:p>
            <a:pPr algn="just"/>
            <a:endParaRPr lang="es-ES" dirty="0"/>
          </a:p>
        </p:txBody>
      </p:sp>
    </p:spTree>
    <p:extLst>
      <p:ext uri="{BB962C8B-B14F-4D97-AF65-F5344CB8AC3E}">
        <p14:creationId xmlns:p14="http://schemas.microsoft.com/office/powerpoint/2010/main" val="272061149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DEPRECIACIÓN FINANCIERA</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46</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359229" y="1445081"/>
            <a:ext cx="11307535" cy="5740033"/>
          </a:xfrm>
          <a:prstGeom prst="rect">
            <a:avLst/>
          </a:prstGeom>
        </p:spPr>
        <p:txBody>
          <a:bodyPr wrap="square">
            <a:spAutoFit/>
          </a:bodyPr>
          <a:lstStyle/>
          <a:p>
            <a:pPr algn="just"/>
            <a:r>
              <a:rPr lang="es-ES" sz="2500" b="1" dirty="0"/>
              <a:t>NIC </a:t>
            </a:r>
            <a:r>
              <a:rPr lang="es-ES" sz="2500" b="1" dirty="0" smtClean="0"/>
              <a:t>16</a:t>
            </a:r>
            <a:endParaRPr lang="es-ES" sz="2500" b="1" dirty="0"/>
          </a:p>
          <a:p>
            <a:pPr algn="just"/>
            <a:r>
              <a:rPr lang="es-ES" b="1" u="sng" dirty="0"/>
              <a:t>Objetivo </a:t>
            </a:r>
          </a:p>
          <a:p>
            <a:pPr algn="just"/>
            <a:r>
              <a:rPr lang="es-ES" sz="1400" i="1" dirty="0"/>
              <a:t>El objetivo de esta Norma es prescribir el tratamiento contable de propiedades, planta y equipo, de forma que los usuarios de los estados financieros puedan conocer la información acerca de la inversión que la entidad tiene en sus propiedades, planta y equipo, así como los cambios que se hayan producido en dicha inversión. Los principales problemas que presenta el reconocimiento contable de propiedades, planta y equipo son la contabilización de los activos, la determinación de su importe en libros y los cargos por depreciación y pérdidas por deterioro que deben reconocerse con relación a los mismos</a:t>
            </a:r>
          </a:p>
          <a:p>
            <a:pPr algn="just"/>
            <a:r>
              <a:rPr lang="es-ES" b="1" u="sng" dirty="0" smtClean="0"/>
              <a:t>Alcance </a:t>
            </a:r>
            <a:endParaRPr lang="es-ES" b="1" u="sng" dirty="0"/>
          </a:p>
          <a:p>
            <a:pPr algn="just"/>
            <a:r>
              <a:rPr lang="es-ES" sz="1400" i="1" dirty="0"/>
              <a:t>Esta Norma debe ser aplicada en la contabilización de los elementos de propiedades, planta y equipo, salvo cuando otra Norma exija o permita un tratamiento contable diferente</a:t>
            </a:r>
          </a:p>
          <a:p>
            <a:pPr algn="just"/>
            <a:r>
              <a:rPr lang="es-ES" b="1" u="sng" dirty="0" smtClean="0"/>
              <a:t>Definiciones </a:t>
            </a:r>
            <a:endParaRPr lang="es-ES" b="1" u="sng" dirty="0"/>
          </a:p>
          <a:p>
            <a:pPr algn="just"/>
            <a:r>
              <a:rPr lang="es-ES" sz="1400" b="1" dirty="0"/>
              <a:t>I</a:t>
            </a:r>
            <a:r>
              <a:rPr lang="es-ES" sz="1400" b="1" dirty="0" smtClean="0"/>
              <a:t>mporte </a:t>
            </a:r>
            <a:r>
              <a:rPr lang="es-ES" sz="1400" b="1" dirty="0"/>
              <a:t>en libros </a:t>
            </a:r>
            <a:r>
              <a:rPr lang="es-ES" sz="1400" dirty="0"/>
              <a:t>es el importe por el que se reconoce un activo, una vez deducidas la depreciación acumulada y las pérdidas por deterioro del valor acumuladas. </a:t>
            </a:r>
            <a:r>
              <a:rPr lang="es-ES" sz="1400" dirty="0" smtClean="0"/>
              <a:t> </a:t>
            </a:r>
          </a:p>
          <a:p>
            <a:pPr algn="just"/>
            <a:endParaRPr lang="es-ES" sz="1400" dirty="0" smtClean="0"/>
          </a:p>
          <a:p>
            <a:pPr algn="just"/>
            <a:r>
              <a:rPr lang="es-ES" sz="1400" dirty="0" smtClean="0"/>
              <a:t>C</a:t>
            </a:r>
            <a:r>
              <a:rPr lang="es-ES" sz="1400" b="1" dirty="0" smtClean="0"/>
              <a:t>osto</a:t>
            </a:r>
            <a:r>
              <a:rPr lang="es-ES" sz="1400" dirty="0" smtClean="0"/>
              <a:t>,  es </a:t>
            </a:r>
            <a:r>
              <a:rPr lang="es-ES" sz="1400" dirty="0"/>
              <a:t>el importe de efectivo o equivalentes al efectivo pagados, o bien el valor razonable de la contraprestación entregada, para adquirir un activo en el momento de su adquisición o construcción o, cuando fuere aplicable, el importe que se atribuye a ese activo cuando se lo reconoce inicialmente de acuerdo con los requerimientos específicos de otras NIIF, por ejemplo, la NIIF 2 Pagos Basados en Acciones</a:t>
            </a:r>
            <a:r>
              <a:rPr lang="es-ES" sz="1400" dirty="0" smtClean="0"/>
              <a:t>.</a:t>
            </a:r>
          </a:p>
          <a:p>
            <a:pPr algn="just"/>
            <a:r>
              <a:rPr lang="es-ES" sz="1400" dirty="0" smtClean="0"/>
              <a:t> </a:t>
            </a:r>
          </a:p>
          <a:p>
            <a:pPr algn="just"/>
            <a:r>
              <a:rPr lang="es-ES" sz="1400" b="1" dirty="0" smtClean="0"/>
              <a:t>Importe depreciable </a:t>
            </a:r>
            <a:r>
              <a:rPr lang="es-ES" sz="1400" dirty="0" smtClean="0"/>
              <a:t>es </a:t>
            </a:r>
            <a:r>
              <a:rPr lang="es-ES" sz="1400" dirty="0"/>
              <a:t>el costo de un activo, u otro importe que lo haya sustituido, menos su valor residual. </a:t>
            </a:r>
            <a:endParaRPr lang="es-ES" sz="1400" dirty="0" smtClean="0"/>
          </a:p>
          <a:p>
            <a:pPr algn="just"/>
            <a:endParaRPr lang="es-ES" sz="1400" dirty="0" smtClean="0"/>
          </a:p>
          <a:p>
            <a:pPr algn="just"/>
            <a:r>
              <a:rPr lang="es-ES" sz="1400" b="1" dirty="0" smtClean="0"/>
              <a:t>Depreciación</a:t>
            </a:r>
            <a:r>
              <a:rPr lang="es-ES" sz="1400" dirty="0" smtClean="0"/>
              <a:t> es </a:t>
            </a:r>
            <a:r>
              <a:rPr lang="es-ES" sz="1400" dirty="0"/>
              <a:t>la distribución sistemática del importe depreciable de un activo a lo largo de su vida útil. </a:t>
            </a:r>
            <a:endParaRPr lang="es-ES" sz="1400" dirty="0" smtClean="0"/>
          </a:p>
          <a:p>
            <a:pPr algn="just"/>
            <a:endParaRPr lang="es-ES" sz="1400" dirty="0" smtClean="0"/>
          </a:p>
          <a:p>
            <a:pPr algn="just"/>
            <a:r>
              <a:rPr lang="es-ES" sz="1400" b="1" dirty="0" smtClean="0"/>
              <a:t>Una pérdida por deterioro </a:t>
            </a:r>
            <a:r>
              <a:rPr lang="es-ES" sz="1400" dirty="0" smtClean="0"/>
              <a:t>es </a:t>
            </a:r>
            <a:r>
              <a:rPr lang="es-ES" sz="1400" dirty="0"/>
              <a:t>el exceso del importe en libros de un activo sobre su importe recuperable. </a:t>
            </a:r>
            <a:r>
              <a:rPr lang="es-ES" dirty="0" smtClean="0"/>
              <a:t>.</a:t>
            </a:r>
          </a:p>
          <a:p>
            <a:pPr algn="just"/>
            <a:r>
              <a:rPr lang="es-ES" b="1" u="sng" dirty="0" smtClean="0"/>
              <a:t> </a:t>
            </a:r>
            <a:endParaRPr lang="es-ES" sz="1400" i="1" dirty="0"/>
          </a:p>
        </p:txBody>
      </p:sp>
    </p:spTree>
    <p:extLst>
      <p:ext uri="{BB962C8B-B14F-4D97-AF65-F5344CB8AC3E}">
        <p14:creationId xmlns:p14="http://schemas.microsoft.com/office/powerpoint/2010/main" val="115648486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DEPRECIACIÓN FINANCIERA</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47</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4" name="3 Rectángulo"/>
          <p:cNvSpPr/>
          <p:nvPr/>
        </p:nvSpPr>
        <p:spPr>
          <a:xfrm>
            <a:off x="359229" y="1404260"/>
            <a:ext cx="11456001" cy="4401205"/>
          </a:xfrm>
          <a:prstGeom prst="rect">
            <a:avLst/>
          </a:prstGeom>
        </p:spPr>
        <p:txBody>
          <a:bodyPr wrap="square">
            <a:spAutoFit/>
          </a:bodyPr>
          <a:lstStyle/>
          <a:p>
            <a:pPr algn="just"/>
            <a:r>
              <a:rPr lang="es-CL" b="1" u="sng" dirty="0" smtClean="0"/>
              <a:t>Reconocimiento</a:t>
            </a:r>
          </a:p>
          <a:p>
            <a:pPr algn="just"/>
            <a:r>
              <a:rPr lang="es-CL" b="1" dirty="0"/>
              <a:t>Componentes del costo</a:t>
            </a:r>
            <a:endParaRPr lang="es-ES" b="1" dirty="0"/>
          </a:p>
          <a:p>
            <a:pPr algn="just"/>
            <a:r>
              <a:rPr lang="es-ES" sz="1400" i="1" dirty="0"/>
              <a:t>El costo de los elementos de propiedades, planta y equipo comprende: </a:t>
            </a:r>
            <a:endParaRPr lang="es-ES" sz="1400" i="1" dirty="0" smtClean="0"/>
          </a:p>
          <a:p>
            <a:pPr marL="342900" indent="-342900" algn="just">
              <a:buAutoNum type="alphaLcParenBoth"/>
            </a:pPr>
            <a:r>
              <a:rPr lang="es-ES" sz="1400" i="1" dirty="0" smtClean="0"/>
              <a:t>Su </a:t>
            </a:r>
            <a:r>
              <a:rPr lang="es-ES" sz="1400" i="1" dirty="0"/>
              <a:t>precio de adquisición, incluidos los aranceles de importación y los impuestos indirectos no recuperables que recaigan sobre la adquisición, después de deducir cualquier descuento o rebaja del precio. </a:t>
            </a:r>
            <a:endParaRPr lang="es-ES" sz="1400" i="1" dirty="0" smtClean="0"/>
          </a:p>
          <a:p>
            <a:pPr marL="342900" indent="-342900" algn="just">
              <a:buAutoNum type="alphaLcParenBoth"/>
            </a:pPr>
            <a:r>
              <a:rPr lang="es-ES" sz="1400" i="1" dirty="0" smtClean="0"/>
              <a:t>Todos </a:t>
            </a:r>
            <a:r>
              <a:rPr lang="es-ES" sz="1400" i="1" dirty="0"/>
              <a:t>los costos directamente atribuibles a la ubicación del activo en el lugar y en las condiciones necesarias para que pueda operar de la forma prevista por la gerencia. </a:t>
            </a:r>
            <a:endParaRPr lang="es-ES" sz="1400" i="1" dirty="0" smtClean="0"/>
          </a:p>
          <a:p>
            <a:pPr marL="342900" indent="-342900" algn="just">
              <a:buAutoNum type="alphaLcParenBoth"/>
            </a:pPr>
            <a:r>
              <a:rPr lang="es-ES" sz="1400" i="1" dirty="0" smtClean="0"/>
              <a:t>La </a:t>
            </a:r>
            <a:r>
              <a:rPr lang="es-ES" sz="1400" i="1" dirty="0"/>
              <a:t>estimación inicial de los costos de desmantelamiento y retiro del elemento, así como la rehabilitación del lugar sobre el que se asienta, la obligación en que incurre una entidad cuando adquiere el elemento o como consecuencia de haber utilizado dicho elemento durante un determinado periodo, con propósitos distintos al de producción de </a:t>
            </a:r>
            <a:r>
              <a:rPr lang="es-ES" sz="1400" i="1" dirty="0" smtClean="0"/>
              <a:t>inventarios durante </a:t>
            </a:r>
            <a:r>
              <a:rPr lang="es-ES" sz="1400" i="1" dirty="0"/>
              <a:t>tal periodo</a:t>
            </a:r>
          </a:p>
          <a:p>
            <a:pPr algn="just"/>
            <a:r>
              <a:rPr lang="es-ES" b="1" dirty="0"/>
              <a:t>Depreciación </a:t>
            </a:r>
          </a:p>
          <a:p>
            <a:pPr algn="just"/>
            <a:r>
              <a:rPr lang="es-ES" sz="1400" i="1" dirty="0"/>
              <a:t>Se depreciará de forma separada cada parte de un elemento de propiedades, planta y equipo que tenga un costo significativo con relación al costo total del elemento</a:t>
            </a:r>
            <a:r>
              <a:rPr lang="es-ES" dirty="0" smtClean="0"/>
              <a:t>.</a:t>
            </a:r>
          </a:p>
          <a:p>
            <a:pPr algn="just"/>
            <a:r>
              <a:rPr lang="es-ES" b="1" dirty="0" smtClean="0"/>
              <a:t>Deterioro del valor</a:t>
            </a:r>
          </a:p>
          <a:p>
            <a:pPr algn="just"/>
            <a:r>
              <a:rPr lang="es-ES" sz="1400" i="1" dirty="0" smtClean="0"/>
              <a:t>Para </a:t>
            </a:r>
            <a:r>
              <a:rPr lang="es-ES" sz="1400" i="1" dirty="0"/>
              <a:t>determinar si un elemento de propiedades, planta y equipo ha visto deteriorado su valor, la entidad aplicará la NIC 36 Deterioro del Valor de los Activos. En dicha Norma se explica cómo debe proceder la entidad para la revisión del importe en libros de sus activos, cómo ha de determinar el importe recuperable de un activo, y cuándo debe proceder a reconocer, o en su caso, revertir, las pérdidas por deterioro del valor</a:t>
            </a:r>
          </a:p>
          <a:p>
            <a:pPr algn="just"/>
            <a:endParaRPr lang="es-CL" b="1" u="sng" dirty="0"/>
          </a:p>
        </p:txBody>
      </p:sp>
    </p:spTree>
    <p:extLst>
      <p:ext uri="{BB962C8B-B14F-4D97-AF65-F5344CB8AC3E}">
        <p14:creationId xmlns:p14="http://schemas.microsoft.com/office/powerpoint/2010/main" val="251207858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DEPRECIACIÓN FINANCIERA</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48</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4" name="3 Rectángulo"/>
          <p:cNvSpPr/>
          <p:nvPr/>
        </p:nvSpPr>
        <p:spPr>
          <a:xfrm>
            <a:off x="359229" y="1404260"/>
            <a:ext cx="11456001" cy="4093428"/>
          </a:xfrm>
          <a:prstGeom prst="rect">
            <a:avLst/>
          </a:prstGeom>
        </p:spPr>
        <p:txBody>
          <a:bodyPr wrap="square">
            <a:spAutoFit/>
          </a:bodyPr>
          <a:lstStyle/>
          <a:p>
            <a:pPr lvl="1" algn="just"/>
            <a:r>
              <a:rPr lang="es-ES" sz="4000" dirty="0"/>
              <a:t>Normativa </a:t>
            </a:r>
            <a:r>
              <a:rPr lang="es-ES" sz="4000" dirty="0" smtClean="0"/>
              <a:t>Tributaria</a:t>
            </a:r>
          </a:p>
          <a:p>
            <a:pPr lvl="1" algn="just"/>
            <a:endParaRPr lang="es-ES" sz="4000" dirty="0"/>
          </a:p>
          <a:p>
            <a:pPr algn="just"/>
            <a:r>
              <a:rPr lang="es-ES" dirty="0"/>
              <a:t>La depreciación de los bienes del activo de una empresa corresponde al menor valor que tiene un bien, producto de su uso o desgaste, tema que está contenido en los </a:t>
            </a:r>
            <a:r>
              <a:rPr lang="es-ES" dirty="0" err="1"/>
              <a:t>N°s</a:t>
            </a:r>
            <a:r>
              <a:rPr lang="es-ES" dirty="0"/>
              <a:t> 5 y 5 bis del Artículo 31 de la Ley sobre Impuesto a la Renta, que reconoce una cuota anual por concepto de depreciación de los bienes del activo inmovilizado como gasto necesario para producir la renta, determinada de acuerdo con la vida útil fijada por el Servicio de Impuestos Internos para tal bien</a:t>
            </a:r>
            <a:r>
              <a:rPr lang="es-ES" dirty="0" smtClean="0"/>
              <a:t>.</a:t>
            </a:r>
          </a:p>
          <a:p>
            <a:pPr algn="just"/>
            <a:endParaRPr lang="es-ES" dirty="0" smtClean="0"/>
          </a:p>
          <a:p>
            <a:pPr algn="just"/>
            <a:r>
              <a:rPr lang="es-ES" b="1" i="1" dirty="0" smtClean="0"/>
              <a:t>Aplicable sólo en el régimen 14 A</a:t>
            </a:r>
            <a:endParaRPr lang="es-ES" b="1" i="1" dirty="0"/>
          </a:p>
          <a:p>
            <a:pPr algn="just"/>
            <a:endParaRPr lang="es-CL" b="1" i="1" dirty="0" smtClean="0"/>
          </a:p>
          <a:p>
            <a:pPr algn="just"/>
            <a:r>
              <a:rPr lang="es-ES" dirty="0" smtClean="0"/>
              <a:t>Tabla </a:t>
            </a:r>
            <a:r>
              <a:rPr lang="es-ES" dirty="0"/>
              <a:t>de Vida Útil fijada por el Servicio de Impuestos Internos para bienes físicos del activo inmovilizado, según Resolución N°43, de 26-12-2002, con vigencia a partir del 01-01-2003</a:t>
            </a:r>
            <a:r>
              <a:rPr lang="es-ES" dirty="0" smtClean="0"/>
              <a:t>.</a:t>
            </a:r>
          </a:p>
          <a:p>
            <a:pPr algn="just"/>
            <a:endParaRPr lang="es-CL" b="1" u="sng" dirty="0"/>
          </a:p>
        </p:txBody>
      </p:sp>
    </p:spTree>
    <p:extLst>
      <p:ext uri="{BB962C8B-B14F-4D97-AF65-F5344CB8AC3E}">
        <p14:creationId xmlns:p14="http://schemas.microsoft.com/office/powerpoint/2010/main" val="125381233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9" name="CuadroTexto 8"/>
          <p:cNvSpPr txBox="1"/>
          <p:nvPr/>
        </p:nvSpPr>
        <p:spPr>
          <a:xfrm>
            <a:off x="255046" y="1349553"/>
            <a:ext cx="11243267" cy="5909310"/>
          </a:xfrm>
          <a:prstGeom prst="rect">
            <a:avLst/>
          </a:prstGeom>
          <a:noFill/>
        </p:spPr>
        <p:txBody>
          <a:bodyPr wrap="square" rtlCol="0">
            <a:spAutoFit/>
          </a:bodyPr>
          <a:lstStyle/>
          <a:p>
            <a:pPr marL="1028700" lvl="1" indent="-571500" algn="just">
              <a:buFont typeface="Wingdings" panose="05000000000000000000" pitchFamily="2" charset="2"/>
              <a:buChar char="v"/>
            </a:pPr>
            <a:r>
              <a:rPr lang="es-CL" sz="2800" b="1" dirty="0">
                <a:effectLst>
                  <a:outerShdw blurRad="38100" dist="38100" dir="2700000" algn="tl">
                    <a:srgbClr val="000000">
                      <a:alpha val="43137"/>
                    </a:srgbClr>
                  </a:outerShdw>
                </a:effectLst>
              </a:rPr>
              <a:t>DEPRECIACIÓN DEL EJERCICIO ART. 31 Nº 5 BIS</a:t>
            </a:r>
          </a:p>
          <a:p>
            <a:pPr marL="1943100" lvl="3" indent="-571500" algn="just">
              <a:buFont typeface="Wingdings" panose="05000000000000000000" pitchFamily="2" charset="2"/>
              <a:buChar char="v"/>
            </a:pPr>
            <a:r>
              <a:rPr lang="es-CL" sz="1200" dirty="0"/>
              <a:t>Un solo régimen de depreciación para los contribuyentes cuyos ingresos promedio no superen el límite de 100.000 UF.</a:t>
            </a:r>
          </a:p>
          <a:p>
            <a:pPr marL="1943100" lvl="3" indent="-571500" algn="just">
              <a:buFont typeface="Wingdings" panose="05000000000000000000" pitchFamily="2" charset="2"/>
              <a:buChar char="v"/>
            </a:pPr>
            <a:r>
              <a:rPr lang="es-CL" sz="1200" dirty="0"/>
              <a:t>Lo anterior en consistencia con la ampliación del régimen Pro Pyme, ya que pueden ingresar en él empresas con un promedio anual de ingresos brutos, en los últimos tres ejercicios, de hasta 75.000 UF.</a:t>
            </a:r>
          </a:p>
          <a:p>
            <a:pPr marL="1943100" lvl="3" indent="-571500" algn="just">
              <a:buFont typeface="Wingdings" panose="05000000000000000000" pitchFamily="2" charset="2"/>
              <a:buChar char="v"/>
            </a:pPr>
            <a:r>
              <a:rPr lang="es-CL" sz="1200" dirty="0"/>
              <a:t>Podrán depreciar los bienes físicos del activo inmovilizado nuevos o importados que adquieran entre el 1 de octubre de 2019 y el 31 de mayo de 2020, y que sean destinados a nuevos proyectos de inversión, considerando una depreciación instantánea e inmediata en el ejercicio en que comience la utilización del bien por el equivalente a un 50% del valor de adquisición del bien respectivo. Respecto del 50% del valor restante, el contribuyente podrá aplicar la depreciación acelerada conforme al artículo 31 número 5 o 5 bis de la Ley sobre Impuesto a la Renta, según corresponda.</a:t>
            </a:r>
          </a:p>
          <a:p>
            <a:pPr algn="just" fontAlgn="base"/>
            <a:endParaRPr lang="es-CL" sz="1200" dirty="0"/>
          </a:p>
          <a:p>
            <a:pPr algn="just" fontAlgn="base"/>
            <a:r>
              <a:rPr lang="es-CL" sz="1200" b="1" dirty="0"/>
              <a:t>RESOLUCIÓN EX. SII N° 45, DE 24 DE ABRIL DE 2020, (D.O. DE 02.05.2020)</a:t>
            </a:r>
          </a:p>
          <a:p>
            <a:pPr algn="just" fontAlgn="base"/>
            <a:r>
              <a:rPr lang="es-CL" sz="1200" dirty="0"/>
              <a:t>ESTABLECE LA FORMA EN QUE LOS CONTRIBUYENTES PODRÁN ACOGERSE A AL RÉGIMEN DE DEPRECIACIÓN INSTANTÁNEA ESTABLECIDA EN LOS ARTÍCULOS 21 Y 22 TRANSITORIOS DE LA LEY N° 21.210 QUE MODERNIZA LA LEGISLACIÓN TRIBUTARIA.</a:t>
            </a:r>
          </a:p>
          <a:p>
            <a:pPr marL="1943100" lvl="3" indent="-571500" algn="just">
              <a:buFont typeface="Wingdings" panose="05000000000000000000" pitchFamily="2" charset="2"/>
              <a:buChar char="v"/>
            </a:pPr>
            <a:r>
              <a:rPr lang="es-CL" sz="1200" dirty="0"/>
              <a:t>1° Los contribuyentes que declaren el Impuesto de Primera Categoría de la Ley sobre Impuesto a la Renta sobre renta efectiva determinada según contabilidad completa y que, </a:t>
            </a:r>
            <a:r>
              <a:rPr lang="es-CL" sz="1200" b="1" dirty="0">
                <a:effectLst>
                  <a:outerShdw blurRad="38100" dist="38100" dir="2700000" algn="tl">
                    <a:srgbClr val="000000">
                      <a:alpha val="43137"/>
                    </a:srgbClr>
                  </a:outerShdw>
                </a:effectLst>
              </a:rPr>
              <a:t>en conformidad con lo establecido en los artículos vigésimo primero transitorio y vigésimo segundo transitorio de la Ley N° 21.210,</a:t>
            </a:r>
            <a:r>
              <a:rPr lang="es-CL" sz="1200" dirty="0"/>
              <a:t> decidan acogerse a los mecanismos de depreciación en ellos establecidos, deberán manifestar dicha opción en el Formulario N° 22 sobre Impuesto Anual a la Renta que se presente en el año tributario en que se aplique dicho beneficio, teniendo en consideración lo siguiente:</a:t>
            </a:r>
          </a:p>
          <a:p>
            <a:pPr algn="just" fontAlgn="base"/>
            <a:r>
              <a:rPr lang="es-CL" sz="1200" dirty="0"/>
              <a:t>Incorpórese un nuevo código [1138] en el Formulario N° 22 sobre Impuesto Anual a la Renta, con el fin de ejercer la opción de aplicar a los bienes adquiridos entre el 1° de octubre de 2019 y el 31 de diciembre de 2021 una depreciación instantánea del 50% del valor de adquisición del bien, la cual aplicará a partir del ejercicio en que el bien comience a ser utilizado. Los contribuyentes que opten por informar este código se entenderá que declaran bajo juramento que al bien del activo inmovilizado que aplicaron dicha depreciación forma parte de un nuevo proyecto de inversión, bajo los términos señalados en la Circular N° 31, de fecha 24 de abril de 2020, independientemente de si el proyecto de inversión del cual forma parte se encuentra terminado o no.</a:t>
            </a:r>
          </a:p>
          <a:p>
            <a:pPr algn="just" fontAlgn="base"/>
            <a:r>
              <a:rPr lang="es-CL" sz="1200" dirty="0"/>
              <a:t>Incorpórese un nuevo código [1139] en el Formulario N° 22 sobre Impuesto Anual a la Renta, con el fin de ejercer la opción de aplicar a los bienes que sean instalados y utilizados en la Región de la Araucanía adquiridos entre el 1° de octubre de 2019 y el 31 de diciembre de 2021 una depreciación instantánea del 100% del valor de adquisición del bien, la cual aplicará en el mismo ejercicio comercial en que sean adquiridos.</a:t>
            </a:r>
          </a:p>
          <a:p>
            <a:endParaRPr lang="es-CL" sz="1000" dirty="0"/>
          </a:p>
          <a:p>
            <a:pPr fontAlgn="base"/>
            <a:endParaRPr lang="es-CL" sz="1000" dirty="0"/>
          </a:p>
          <a:p>
            <a:pPr marL="1943100" lvl="3" indent="-571500" algn="just">
              <a:buFont typeface="Wingdings" panose="05000000000000000000" pitchFamily="2" charset="2"/>
              <a:buChar char="v"/>
            </a:pPr>
            <a:endParaRPr lang="es-CL" sz="1000" dirty="0"/>
          </a:p>
          <a:p>
            <a:pPr marL="1943100" lvl="3" indent="-571500" algn="just">
              <a:buFont typeface="Wingdings" panose="05000000000000000000" pitchFamily="2" charset="2"/>
              <a:buChar char="v"/>
            </a:pPr>
            <a:endParaRPr lang="es-CL" sz="1000" dirty="0"/>
          </a:p>
          <a:p>
            <a:pPr marL="1943100" lvl="3" indent="-571500" algn="just"/>
            <a:endParaRPr lang="es-CL" sz="1000" dirty="0"/>
          </a:p>
          <a:p>
            <a:pPr marL="1943100" lvl="3" indent="-571500" algn="just"/>
            <a:endParaRPr lang="es-CL" sz="1400" dirty="0"/>
          </a:p>
        </p:txBody>
      </p:sp>
      <p:sp>
        <p:nvSpPr>
          <p:cNvPr id="8" name="Title 1"/>
          <p:cNvSpPr txBox="1">
            <a:spLocks/>
          </p:cNvSpPr>
          <p:nvPr/>
        </p:nvSpPr>
        <p:spPr>
          <a:xfrm>
            <a:off x="1128522" y="465748"/>
            <a:ext cx="10369792" cy="630942"/>
          </a:xfrm>
          <a:prstGeom prst="rect">
            <a:avLst/>
          </a:prstGeom>
          <a:solidFill>
            <a:schemeClr val="accent1">
              <a:lumMod val="60000"/>
              <a:lumOff val="40000"/>
            </a:schemeClr>
          </a:solidFill>
          <a:ln>
            <a:no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DEPRECIACIÓN FINANCIERA</a:t>
            </a:r>
            <a:endParaRPr lang="es-CL" altLang="es-CL" sz="3500" b="1" dirty="0"/>
          </a:p>
        </p:txBody>
      </p:sp>
      <p:pic>
        <p:nvPicPr>
          <p:cNvPr id="6"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50088" y="6304699"/>
            <a:ext cx="976392" cy="477368"/>
          </a:xfrm>
          <a:prstGeom prst="rect">
            <a:avLst/>
          </a:prstGeom>
        </p:spPr>
      </p:pic>
      <p:sp>
        <p:nvSpPr>
          <p:cNvPr id="4" name="Marcador de número de diapositiva 3">
            <a:extLst>
              <a:ext uri="{FF2B5EF4-FFF2-40B4-BE49-F238E27FC236}">
                <a16:creationId xmlns:a16="http://schemas.microsoft.com/office/drawing/2014/main" xmlns="" id="{5521C708-FDD8-4D11-A154-199DE86E8FE6}"/>
              </a:ext>
            </a:extLst>
          </p:cNvPr>
          <p:cNvSpPr>
            <a:spLocks noGrp="1"/>
          </p:cNvSpPr>
          <p:nvPr>
            <p:ph type="sldNum" sz="quarter" idx="12"/>
          </p:nvPr>
        </p:nvSpPr>
        <p:spPr/>
        <p:txBody>
          <a:bodyPr/>
          <a:lstStyle/>
          <a:p>
            <a:fld id="{4B9A717E-16F3-494D-973F-72D06AC31913}" type="slidenum">
              <a:rPr lang="es-ES" smtClean="0"/>
              <a:t>49</a:t>
            </a:fld>
            <a:endParaRPr lang="es-ES"/>
          </a:p>
        </p:txBody>
      </p:sp>
    </p:spTree>
    <p:extLst>
      <p:ext uri="{BB962C8B-B14F-4D97-AF65-F5344CB8AC3E}">
        <p14:creationId xmlns:p14="http://schemas.microsoft.com/office/powerpoint/2010/main" val="1105873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CAJA MONEDA EXTRANJERA</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5</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6" name="5 Rectángulo"/>
          <p:cNvSpPr/>
          <p:nvPr/>
        </p:nvSpPr>
        <p:spPr>
          <a:xfrm>
            <a:off x="1067902" y="1787979"/>
            <a:ext cx="8076098" cy="4801314"/>
          </a:xfrm>
          <a:prstGeom prst="rect">
            <a:avLst/>
          </a:prstGeom>
        </p:spPr>
        <p:txBody>
          <a:bodyPr wrap="square">
            <a:spAutoFit/>
          </a:bodyPr>
          <a:lstStyle/>
          <a:p>
            <a:pPr algn="just"/>
            <a:r>
              <a:rPr lang="es-ES" dirty="0" smtClean="0"/>
              <a:t>Caja (Banco)</a:t>
            </a:r>
            <a:endParaRPr lang="es-ES" dirty="0"/>
          </a:p>
          <a:p>
            <a:pPr algn="just"/>
            <a:r>
              <a:rPr lang="es-ES" dirty="0"/>
              <a:t>                         Capital </a:t>
            </a:r>
            <a:r>
              <a:rPr lang="es-ES" dirty="0" smtClean="0"/>
              <a:t>Social</a:t>
            </a:r>
          </a:p>
          <a:p>
            <a:pPr algn="just"/>
            <a:endParaRPr lang="es-ES" dirty="0" smtClean="0"/>
          </a:p>
          <a:p>
            <a:pPr algn="just"/>
            <a:r>
              <a:rPr lang="es-ES" dirty="0" smtClean="0"/>
              <a:t>…. A su fecha de realización</a:t>
            </a:r>
          </a:p>
          <a:p>
            <a:pPr algn="just"/>
            <a:endParaRPr lang="es-ES" dirty="0"/>
          </a:p>
          <a:p>
            <a:pPr algn="just"/>
            <a:r>
              <a:rPr lang="es-ES" dirty="0" smtClean="0"/>
              <a:t>Caja Moneda Extranjera</a:t>
            </a:r>
          </a:p>
          <a:p>
            <a:pPr algn="just"/>
            <a:r>
              <a:rPr lang="es-ES" dirty="0"/>
              <a:t> </a:t>
            </a:r>
            <a:r>
              <a:rPr lang="es-ES" dirty="0" smtClean="0"/>
              <a:t>                         Caja ( Banco)</a:t>
            </a:r>
          </a:p>
          <a:p>
            <a:pPr algn="just"/>
            <a:endParaRPr lang="es-ES" dirty="0" smtClean="0"/>
          </a:p>
          <a:p>
            <a:pPr algn="just"/>
            <a:r>
              <a:rPr lang="es-ES" dirty="0" smtClean="0"/>
              <a:t>….. A fin de año</a:t>
            </a:r>
          </a:p>
          <a:p>
            <a:pPr algn="just"/>
            <a:endParaRPr lang="es-ES" dirty="0"/>
          </a:p>
          <a:p>
            <a:pPr algn="just"/>
            <a:r>
              <a:rPr lang="es-ES" dirty="0" smtClean="0"/>
              <a:t>Caja Moneda Extranjera</a:t>
            </a:r>
          </a:p>
          <a:p>
            <a:pPr algn="just"/>
            <a:r>
              <a:rPr lang="es-ES" dirty="0"/>
              <a:t> </a:t>
            </a:r>
            <a:r>
              <a:rPr lang="es-ES" dirty="0" smtClean="0"/>
              <a:t>                         Variación Moneda Extranjera (cuenta de resultados)</a:t>
            </a:r>
          </a:p>
          <a:p>
            <a:pPr algn="just"/>
            <a:r>
              <a:rPr lang="es-ES" dirty="0" smtClean="0"/>
              <a:t>Ó</a:t>
            </a:r>
          </a:p>
          <a:p>
            <a:pPr lvl="0" algn="just"/>
            <a:r>
              <a:rPr lang="es-ES" dirty="0" smtClean="0">
                <a:solidFill>
                  <a:prstClr val="black"/>
                </a:solidFill>
              </a:rPr>
              <a:t>Variación </a:t>
            </a:r>
            <a:r>
              <a:rPr lang="es-ES" dirty="0">
                <a:solidFill>
                  <a:prstClr val="black"/>
                </a:solidFill>
              </a:rPr>
              <a:t>Moneda Extranjera (cuenta de resultados)</a:t>
            </a:r>
          </a:p>
          <a:p>
            <a:pPr algn="just"/>
            <a:r>
              <a:rPr lang="es-ES" dirty="0" smtClean="0"/>
              <a:t>                           Caja Moneda Extranjera</a:t>
            </a:r>
          </a:p>
          <a:p>
            <a:pPr algn="just"/>
            <a:endParaRPr lang="es-ES" dirty="0"/>
          </a:p>
          <a:p>
            <a:pPr algn="just"/>
            <a:endParaRPr lang="es-ES" dirty="0" smtClean="0"/>
          </a:p>
        </p:txBody>
      </p:sp>
    </p:spTree>
    <p:extLst>
      <p:ext uri="{BB962C8B-B14F-4D97-AF65-F5344CB8AC3E}">
        <p14:creationId xmlns:p14="http://schemas.microsoft.com/office/powerpoint/2010/main" val="167385062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9" name="CuadroTexto 8"/>
          <p:cNvSpPr txBox="1"/>
          <p:nvPr/>
        </p:nvSpPr>
        <p:spPr>
          <a:xfrm>
            <a:off x="255046" y="1349553"/>
            <a:ext cx="11243267" cy="6093976"/>
          </a:xfrm>
          <a:prstGeom prst="rect">
            <a:avLst/>
          </a:prstGeom>
          <a:noFill/>
        </p:spPr>
        <p:txBody>
          <a:bodyPr wrap="square" rtlCol="0">
            <a:spAutoFit/>
          </a:bodyPr>
          <a:lstStyle/>
          <a:p>
            <a:pPr marL="1028700" lvl="1" indent="-571500" algn="just">
              <a:buFont typeface="Wingdings" panose="05000000000000000000" pitchFamily="2" charset="2"/>
              <a:buChar char="v"/>
            </a:pPr>
            <a:r>
              <a:rPr lang="es-CL" sz="2800" b="1" dirty="0">
                <a:effectLst>
                  <a:outerShdw blurRad="38100" dist="38100" dir="2700000" algn="tl">
                    <a:srgbClr val="000000">
                      <a:alpha val="43137"/>
                    </a:srgbClr>
                  </a:outerShdw>
                </a:effectLst>
              </a:rPr>
              <a:t>DEPRECIACIÓN DEL EJERCICIO ART. 31 Nº 5 BIS</a:t>
            </a:r>
          </a:p>
          <a:p>
            <a:pPr marL="1028700" lvl="1" indent="-571500" algn="just"/>
            <a:endParaRPr lang="es-CL" sz="2800" b="1" dirty="0">
              <a:effectLst>
                <a:outerShdw blurRad="38100" dist="38100" dir="2700000" algn="tl">
                  <a:srgbClr val="000000">
                    <a:alpha val="43137"/>
                  </a:srgbClr>
                </a:outerShdw>
              </a:effectLst>
            </a:endParaRPr>
          </a:p>
          <a:p>
            <a:pPr algn="just" fontAlgn="base"/>
            <a:r>
              <a:rPr lang="es-CL" sz="1200" dirty="0"/>
              <a:t>Incorpórese un nuevo código [1138] en el Formulario N° 22 sobre Impuesto Anual a la Renta, con el fin de ejercer la opción de aplicar a los bienes adquiridos entre el 1° de octubre de 2019 y el 31 de diciembre de 2021 una depreciación instantánea del 50% del valor de adquisición del bien, la cual aplicará a partir del ejercicio en que el bien comience a ser utilizado. Los contribuyentes que opten por informar este código se entenderá que declaran bajo juramento que al bien del activo inmovilizado que aplicaron dicha depreciación forma parte de un nuevo proyecto de inversión, bajo los términos señalados en la Circular N° 31, de fecha 24 de abril de 2020, independientemente de si el proyecto de inversión del cual forma parte se encuentra terminado o no.</a:t>
            </a:r>
          </a:p>
          <a:p>
            <a:pPr algn="just" fontAlgn="base"/>
            <a:endParaRPr lang="es-CL" sz="1200" dirty="0"/>
          </a:p>
          <a:p>
            <a:pPr algn="just" fontAlgn="base"/>
            <a:endParaRPr lang="es-CL" sz="1200" dirty="0"/>
          </a:p>
          <a:p>
            <a:pPr algn="just" fontAlgn="base"/>
            <a:r>
              <a:rPr lang="es-CL" sz="1200" dirty="0"/>
              <a:t>2° La omisión del llenado de los códigos señalados en el Resolutivo anterior implicará que el contribuyente no ha ejercido la opción de acogerse al régimen de depreciación instantánea respectiva. Sin embargo, cuando por error el contribuyente no complete el código o el que ha informado no sea el correcto, pero ha efectuado los ajustes en la determinación de la Renta Líquida Imponible declarada en el Formulario N° 22, deberá dirigirse a la Unidad de este Servicio correspondiente a su domicilio y presentar la documentación que acredite que la omisión del código se trata de un error de traspaso al Formulario N° 22, acompañando la siguiente documentación</a:t>
            </a:r>
            <a:r>
              <a:rPr lang="es-CL" sz="1200" dirty="0" smtClean="0"/>
              <a:t>:</a:t>
            </a:r>
          </a:p>
          <a:p>
            <a:pPr algn="just" fontAlgn="base"/>
            <a:endParaRPr lang="es-ES" sz="1200" dirty="0"/>
          </a:p>
          <a:p>
            <a:pPr algn="just" fontAlgn="base"/>
            <a:r>
              <a:rPr lang="es-ES" sz="1200" b="1" cap="all" dirty="0"/>
              <a:t>LEY 21256 </a:t>
            </a:r>
            <a:r>
              <a:rPr lang="es-ES" sz="1200" cap="all" dirty="0"/>
              <a:t> </a:t>
            </a:r>
            <a:r>
              <a:rPr lang="es-ES" sz="1200" cap="all" dirty="0" smtClean="0"/>
              <a:t>DEL 02/09/2020 ESTABLECE </a:t>
            </a:r>
            <a:r>
              <a:rPr lang="es-ES" sz="1200" cap="all" dirty="0"/>
              <a:t>MEDIDAS TRIBUTARIAS QUE FORMAN PARTE DEL PLAN DE EMERGENCIA PARA LA REACTIVACIÓN ECONÓMICA Y DEL EMPLEO EN UN MARCO DE CONVERGENCIA FISCAL DE MEDIANO PLAZO</a:t>
            </a:r>
          </a:p>
          <a:p>
            <a:pPr algn="just" fontAlgn="base"/>
            <a:endParaRPr lang="es-CL" sz="1200" dirty="0"/>
          </a:p>
          <a:p>
            <a:r>
              <a:rPr lang="es-ES" sz="1000" dirty="0"/>
              <a:t>A</a:t>
            </a:r>
            <a:r>
              <a:rPr lang="es-ES" sz="1000" dirty="0" smtClean="0"/>
              <a:t>rtículo </a:t>
            </a:r>
            <a:r>
              <a:rPr lang="es-ES" sz="1000" dirty="0"/>
              <a:t>3.- </a:t>
            </a:r>
            <a:r>
              <a:rPr lang="es-ES" sz="1000" dirty="0" err="1"/>
              <a:t>Introdúcense</a:t>
            </a:r>
            <a:r>
              <a:rPr lang="es-ES" sz="1000" dirty="0"/>
              <a:t> las siguientes modificaciones en la </a:t>
            </a:r>
            <a:r>
              <a:rPr lang="es-ES" sz="1000" u="sng" dirty="0">
                <a:hlinkClick r:id="rId2"/>
              </a:rPr>
              <a:t>ley N° 21.210</a:t>
            </a:r>
            <a:r>
              <a:rPr lang="es-ES" sz="1000" dirty="0"/>
              <a:t>, que moderniza la legislación tributaria:</a:t>
            </a:r>
          </a:p>
          <a:p>
            <a:r>
              <a:rPr lang="es-ES" sz="1000" dirty="0"/>
              <a:t>     </a:t>
            </a:r>
          </a:p>
          <a:p>
            <a:r>
              <a:rPr lang="es-ES" sz="1000" dirty="0"/>
              <a:t>    1. </a:t>
            </a:r>
            <a:r>
              <a:rPr lang="es-ES" sz="1000" dirty="0" err="1"/>
              <a:t>Reemplázase</a:t>
            </a:r>
            <a:r>
              <a:rPr lang="es-ES" sz="1000" dirty="0"/>
              <a:t> en el artículo </a:t>
            </a:r>
            <a:r>
              <a:rPr lang="es-ES" sz="1000" u="sng" dirty="0">
                <a:hlinkClick r:id="rId3"/>
              </a:rPr>
              <a:t>vigésimo primero transitorio</a:t>
            </a:r>
            <a:r>
              <a:rPr lang="es-ES" sz="1000" dirty="0"/>
              <a:t> la expresión "diciembre de 2021" por "mayo de 2020".</a:t>
            </a:r>
          </a:p>
          <a:p>
            <a:r>
              <a:rPr lang="es-ES" sz="1000" dirty="0"/>
              <a:t>    2. </a:t>
            </a:r>
            <a:r>
              <a:rPr lang="es-ES" sz="1000" dirty="0" err="1"/>
              <a:t>Reemplázase</a:t>
            </a:r>
            <a:r>
              <a:rPr lang="es-ES" sz="1000" dirty="0"/>
              <a:t> en el artículo </a:t>
            </a:r>
            <a:r>
              <a:rPr lang="es-ES" sz="1000" u="sng" dirty="0">
                <a:hlinkClick r:id="rId4"/>
              </a:rPr>
              <a:t>vigésimo segundo transitorio</a:t>
            </a:r>
            <a:r>
              <a:rPr lang="es-ES" sz="1000" dirty="0"/>
              <a:t> la expresión "diciembre de 2021" por "mayo de 2020".</a:t>
            </a:r>
          </a:p>
          <a:p>
            <a:r>
              <a:rPr lang="es-ES" sz="1000" dirty="0"/>
              <a:t>    3. </a:t>
            </a:r>
            <a:r>
              <a:rPr lang="es-ES" sz="1000" dirty="0" err="1"/>
              <a:t>Incorpórase</a:t>
            </a:r>
            <a:r>
              <a:rPr lang="es-ES" sz="1000" dirty="0"/>
              <a:t>, a continuación del artículo vigésimo segundo transitorio, el siguiente artículo </a:t>
            </a:r>
            <a:r>
              <a:rPr lang="es-ES" sz="1000" u="sng" dirty="0">
                <a:hlinkClick r:id="rId5"/>
              </a:rPr>
              <a:t>vigésimo segundo transitorio bis</a:t>
            </a:r>
            <a:r>
              <a:rPr lang="es-ES" sz="1000" dirty="0"/>
              <a:t>:</a:t>
            </a:r>
          </a:p>
          <a:p>
            <a:r>
              <a:rPr lang="es-ES" sz="1000" dirty="0"/>
              <a:t>     </a:t>
            </a:r>
          </a:p>
          <a:p>
            <a:r>
              <a:rPr lang="es-ES" sz="1000" dirty="0"/>
              <a:t>    "Artículo vigésimo segundo transitorio bis.- Los contribuyentes que declaren el impuesto de primera categoría sobre renta efectiva determinada según contabilidad completa, conforme a la Ley sobre Impuesto a la Renta, contenida en el artículo 1° del decreto ley N° 824, de 1974, que adquieran bienes físicos del activo inmovilizado nuevos o importados en el periodo comprendido entre el 1 de junio de 2020 y el 31 de diciembre de 2022, podrán depreciar dichos bienes de manera instantánea e íntegra, en el mismo ejercicio comercial en que sean adquiridos, los que quedarán valorados en un peso.</a:t>
            </a:r>
          </a:p>
          <a:p>
            <a:endParaRPr lang="es-CL" sz="1000" dirty="0"/>
          </a:p>
          <a:p>
            <a:pPr fontAlgn="base"/>
            <a:endParaRPr lang="es-CL" sz="1000" dirty="0"/>
          </a:p>
          <a:p>
            <a:pPr marL="1943100" lvl="3" indent="-571500" algn="just">
              <a:buFont typeface="Wingdings" panose="05000000000000000000" pitchFamily="2" charset="2"/>
              <a:buChar char="v"/>
            </a:pPr>
            <a:endParaRPr lang="es-CL" sz="1000" dirty="0"/>
          </a:p>
          <a:p>
            <a:pPr marL="1943100" lvl="3" indent="-571500" algn="just">
              <a:buFont typeface="Wingdings" panose="05000000000000000000" pitchFamily="2" charset="2"/>
              <a:buChar char="v"/>
            </a:pPr>
            <a:endParaRPr lang="es-CL" sz="1000" dirty="0"/>
          </a:p>
          <a:p>
            <a:pPr marL="1943100" lvl="3" indent="-571500" algn="just"/>
            <a:endParaRPr lang="es-CL" sz="1000" dirty="0"/>
          </a:p>
          <a:p>
            <a:pPr marL="1943100" lvl="3" indent="-571500" algn="just"/>
            <a:endParaRPr lang="es-CL" sz="1400" dirty="0"/>
          </a:p>
        </p:txBody>
      </p:sp>
      <p:sp>
        <p:nvSpPr>
          <p:cNvPr id="8" name="Title 1"/>
          <p:cNvSpPr txBox="1">
            <a:spLocks/>
          </p:cNvSpPr>
          <p:nvPr/>
        </p:nvSpPr>
        <p:spPr>
          <a:xfrm>
            <a:off x="1128522" y="465748"/>
            <a:ext cx="10369792" cy="630942"/>
          </a:xfrm>
          <a:prstGeom prst="rect">
            <a:avLst/>
          </a:prstGeom>
          <a:solidFill>
            <a:schemeClr val="accent1">
              <a:lumMod val="60000"/>
              <a:lumOff val="40000"/>
            </a:schemeClr>
          </a:solidFill>
          <a:ln>
            <a:no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DEPRECIACIÓN FINANCIERA</a:t>
            </a:r>
            <a:endParaRPr lang="es-CL" altLang="es-CL" sz="3500" b="1" dirty="0"/>
          </a:p>
        </p:txBody>
      </p:sp>
      <p:pic>
        <p:nvPicPr>
          <p:cNvPr id="6" name="Imagen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693832" y="1247821"/>
            <a:ext cx="976392" cy="477368"/>
          </a:xfrm>
          <a:prstGeom prst="rect">
            <a:avLst/>
          </a:prstGeom>
        </p:spPr>
      </p:pic>
      <p:sp>
        <p:nvSpPr>
          <p:cNvPr id="4" name="Marcador de número de diapositiva 3">
            <a:extLst>
              <a:ext uri="{FF2B5EF4-FFF2-40B4-BE49-F238E27FC236}">
                <a16:creationId xmlns:a16="http://schemas.microsoft.com/office/drawing/2014/main" xmlns="" id="{6CEF7F47-5266-4BFB-8EC2-A9AB52D36D18}"/>
              </a:ext>
            </a:extLst>
          </p:cNvPr>
          <p:cNvSpPr>
            <a:spLocks noGrp="1"/>
          </p:cNvSpPr>
          <p:nvPr>
            <p:ph type="sldNum" sz="quarter" idx="12"/>
          </p:nvPr>
        </p:nvSpPr>
        <p:spPr/>
        <p:txBody>
          <a:bodyPr/>
          <a:lstStyle/>
          <a:p>
            <a:fld id="{4B9A717E-16F3-494D-973F-72D06AC31913}" type="slidenum">
              <a:rPr lang="es-ES" smtClean="0"/>
              <a:t>50</a:t>
            </a:fld>
            <a:endParaRPr lang="es-ES"/>
          </a:p>
        </p:txBody>
      </p:sp>
    </p:spTree>
    <p:extLst>
      <p:ext uri="{BB962C8B-B14F-4D97-AF65-F5344CB8AC3E}">
        <p14:creationId xmlns:p14="http://schemas.microsoft.com/office/powerpoint/2010/main" val="2887495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OPERACIONES DE LEASING</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51</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4" name="3 Rectángulo"/>
          <p:cNvSpPr/>
          <p:nvPr/>
        </p:nvSpPr>
        <p:spPr>
          <a:xfrm>
            <a:off x="359229" y="1404260"/>
            <a:ext cx="11456001" cy="369332"/>
          </a:xfrm>
          <a:prstGeom prst="rect">
            <a:avLst/>
          </a:prstGeom>
        </p:spPr>
        <p:txBody>
          <a:bodyPr wrap="square">
            <a:spAutoFit/>
          </a:bodyPr>
          <a:lstStyle/>
          <a:p>
            <a:pPr algn="just"/>
            <a:endParaRPr lang="es-CL" b="1" u="sng" dirty="0"/>
          </a:p>
        </p:txBody>
      </p:sp>
      <p:sp>
        <p:nvSpPr>
          <p:cNvPr id="3" name="2 Rectángulo"/>
          <p:cNvSpPr/>
          <p:nvPr/>
        </p:nvSpPr>
        <p:spPr>
          <a:xfrm>
            <a:off x="359229" y="1445081"/>
            <a:ext cx="11456001" cy="5509200"/>
          </a:xfrm>
          <a:prstGeom prst="rect">
            <a:avLst/>
          </a:prstGeom>
        </p:spPr>
        <p:txBody>
          <a:bodyPr wrap="square">
            <a:spAutoFit/>
          </a:bodyPr>
          <a:lstStyle/>
          <a:p>
            <a:pPr algn="just"/>
            <a:r>
              <a:rPr lang="es-ES" sz="1600" b="1" u="sng" dirty="0" smtClean="0"/>
              <a:t>DEFINICIONES </a:t>
            </a:r>
          </a:p>
          <a:p>
            <a:pPr algn="just"/>
            <a:r>
              <a:rPr lang="es-ES" sz="1600" b="1" dirty="0" smtClean="0"/>
              <a:t>"</a:t>
            </a:r>
            <a:r>
              <a:rPr lang="es-ES" sz="1600" b="1" dirty="0"/>
              <a:t>Leasing"</a:t>
            </a:r>
            <a:r>
              <a:rPr lang="es-ES" sz="1600" dirty="0"/>
              <a:t> es una palabra en idioma inglés que significa </a:t>
            </a:r>
            <a:r>
              <a:rPr lang="es-ES" sz="1600" b="1" dirty="0"/>
              <a:t>"arriendo"</a:t>
            </a:r>
            <a:r>
              <a:rPr lang="es-ES" sz="1600" dirty="0"/>
              <a:t> y sirve para denominar a una operación de financiamiento de máquinas, viviendas u otros bienes.</a:t>
            </a:r>
          </a:p>
          <a:p>
            <a:pPr algn="just"/>
            <a:r>
              <a:rPr lang="es-ES" sz="1600" dirty="0"/>
              <a:t>Consiste en un contrato de arriendo de equipos mobiliarios (por ejemplo, vehículos) e inmobiliarios (por ejemplo, oficinas) por parte de una empresa especializada, la que de inmediato se lo arrienda a un cliente que se compromete a comprar lo que haya arrendado en la fecha de término del contrato.</a:t>
            </a:r>
          </a:p>
          <a:p>
            <a:pPr algn="just"/>
            <a:r>
              <a:rPr lang="es-ES" sz="1600" dirty="0"/>
              <a:t>Las normas referidas a este tipo de operaciones indican que las instituciones financieras podrán celebrar contratos de leasing que consistan en la prestación de un servicio financiero equivalente al financiamiento a más de un año plazo para la compra de bienes de capital (bienes raíces, maquinarias, equipos, etc.), viviendas y bienes muebles durables susceptibles de ser arrendados bajo la modalidad de leasing financiero (automóviles, computadores personales, equipos de comunicación y otros bienes similares</a:t>
            </a:r>
            <a:r>
              <a:rPr lang="es-ES" sz="1600" dirty="0" smtClean="0"/>
              <a:t>).</a:t>
            </a:r>
          </a:p>
          <a:p>
            <a:pPr algn="just"/>
            <a:endParaRPr lang="es-ES" sz="1600" dirty="0" smtClean="0"/>
          </a:p>
          <a:p>
            <a:pPr algn="just"/>
            <a:r>
              <a:rPr lang="es-ES" sz="1600" b="1" dirty="0" smtClean="0"/>
              <a:t>Diferencias </a:t>
            </a:r>
            <a:r>
              <a:rPr lang="es-ES" sz="1600" b="1" dirty="0"/>
              <a:t>con créditos</a:t>
            </a:r>
            <a:endParaRPr lang="es-ES" sz="1600" dirty="0"/>
          </a:p>
          <a:p>
            <a:pPr algn="just"/>
            <a:r>
              <a:rPr lang="es-ES" sz="1600" dirty="0"/>
              <a:t>La diferencia del "leasing" con otros sistemas como los créditos comerciales o los créditos con hipoteca sobre el bien que se compra, es que la empresa que se dedica al "leasing" hace la adquisición a su nombre y luego la deja en arriendo a un tercero. Si éste deja de cumplir su parte del contrato, es decir, pagar su arriendo, el bien deja de ser arrendado y vuelve a la empresa de "leasing" o banco</a:t>
            </a:r>
            <a:r>
              <a:rPr lang="es-ES" sz="1600" dirty="0" smtClean="0"/>
              <a:t>.</a:t>
            </a:r>
          </a:p>
          <a:p>
            <a:pPr algn="just"/>
            <a:endParaRPr lang="es-ES" sz="1600" dirty="0"/>
          </a:p>
          <a:p>
            <a:pPr algn="just"/>
            <a:r>
              <a:rPr lang="es-ES" sz="1600" dirty="0"/>
              <a:t>Otra forma de "leasing" que se usa con frecuencia es el llamado </a:t>
            </a:r>
            <a:r>
              <a:rPr lang="es-ES" sz="1600" b="1" dirty="0"/>
              <a:t>"</a:t>
            </a:r>
            <a:r>
              <a:rPr lang="es-ES" sz="1600" b="1" dirty="0" err="1"/>
              <a:t>leaseback</a:t>
            </a:r>
            <a:r>
              <a:rPr lang="es-ES" sz="1600" b="1" dirty="0"/>
              <a:t>"</a:t>
            </a:r>
            <a:r>
              <a:rPr lang="es-ES" sz="1600" dirty="0"/>
              <a:t> que refiere a los casos en que una empresa que requiere de financiamiento, cuenta con algún bien. En este caso, debe vender dicho bien a la empresa de "leasing" o banco, la que se lo arrendará a su vez, a través de una operación de leasing </a:t>
            </a:r>
            <a:r>
              <a:rPr lang="es-ES" sz="1600" dirty="0" smtClean="0"/>
              <a:t>normal</a:t>
            </a:r>
          </a:p>
          <a:p>
            <a:pPr algn="just"/>
            <a:endParaRPr lang="es-ES" sz="1600" dirty="0" smtClean="0"/>
          </a:p>
          <a:p>
            <a:pPr algn="just"/>
            <a:endParaRPr lang="es-ES" sz="1600" dirty="0"/>
          </a:p>
          <a:p>
            <a:pPr algn="just"/>
            <a:endParaRPr lang="es-ES" sz="1600" dirty="0"/>
          </a:p>
        </p:txBody>
      </p:sp>
    </p:spTree>
    <p:extLst>
      <p:ext uri="{BB962C8B-B14F-4D97-AF65-F5344CB8AC3E}">
        <p14:creationId xmlns:p14="http://schemas.microsoft.com/office/powerpoint/2010/main" val="266145201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OPERACIONES DE LEASING</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52</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4" name="3 Rectángulo"/>
          <p:cNvSpPr/>
          <p:nvPr/>
        </p:nvSpPr>
        <p:spPr>
          <a:xfrm>
            <a:off x="359229" y="1404260"/>
            <a:ext cx="11456001" cy="369332"/>
          </a:xfrm>
          <a:prstGeom prst="rect">
            <a:avLst/>
          </a:prstGeom>
        </p:spPr>
        <p:txBody>
          <a:bodyPr wrap="square">
            <a:spAutoFit/>
          </a:bodyPr>
          <a:lstStyle/>
          <a:p>
            <a:pPr algn="just"/>
            <a:endParaRPr lang="es-CL" b="1" u="sng" dirty="0"/>
          </a:p>
        </p:txBody>
      </p:sp>
      <p:sp>
        <p:nvSpPr>
          <p:cNvPr id="3" name="2 Rectángulo"/>
          <p:cNvSpPr/>
          <p:nvPr/>
        </p:nvSpPr>
        <p:spPr>
          <a:xfrm>
            <a:off x="359229" y="1445081"/>
            <a:ext cx="11456001" cy="6494085"/>
          </a:xfrm>
          <a:prstGeom prst="rect">
            <a:avLst/>
          </a:prstGeom>
        </p:spPr>
        <p:txBody>
          <a:bodyPr wrap="square">
            <a:spAutoFit/>
          </a:bodyPr>
          <a:lstStyle/>
          <a:p>
            <a:r>
              <a:rPr lang="es-ES" sz="1600" b="1" dirty="0" smtClean="0"/>
              <a:t>Leasing Financiero</a:t>
            </a:r>
          </a:p>
          <a:p>
            <a:r>
              <a:rPr lang="es-ES" sz="1600" dirty="0" smtClean="0"/>
              <a:t>El </a:t>
            </a:r>
            <a:r>
              <a:rPr lang="es-ES" sz="1600" dirty="0"/>
              <a:t>leasing financiero es el contrato por el cual el propietario de un bien cede su uso a la otra parte por un precio concreto y un plazo determinado. El elemento en cuestión debe quedar afecto a una explotación económica y podrá ser adquirido por el arrendatario, a la finalización del contrato, mediante el ejercicio de la correspondiente opción de compra.</a:t>
            </a:r>
          </a:p>
          <a:p>
            <a:r>
              <a:rPr lang="es-ES" sz="1600" dirty="0"/>
              <a:t>se caracteriza, fundamentalmente, porque implica la transferencia de todos los riesgos y beneficios inherentes a la propiedad.</a:t>
            </a:r>
          </a:p>
          <a:p>
            <a:r>
              <a:rPr lang="es-ES" sz="1600" dirty="0"/>
              <a:t>Es una herramienta de financiación que utilizan las empresas para adquirir elementos de su inmovilizado y, si bien, no es lo mismo que, por ejemplo, un préstamo sí que se consigue el mismo objetivo que con él: acceder a la propiedad de un bien utilizando para ello financiación ajena</a:t>
            </a:r>
            <a:r>
              <a:rPr lang="es-ES" sz="1600" dirty="0" smtClean="0"/>
              <a:t>.</a:t>
            </a:r>
          </a:p>
          <a:p>
            <a:endParaRPr lang="es-ES" sz="1600" dirty="0"/>
          </a:p>
          <a:p>
            <a:r>
              <a:rPr lang="es-ES" sz="1600" dirty="0"/>
              <a:t>Si el condicionado del contrato no estuviera enfocado a este fin no estaríamos ante un leasing financiero sino ante un contrato de arrendamiento de la naturaleza que sea, ya que se trataría de utilizar el objeto durante el período de tiempo pactado y después devolverlo a su propietario</a:t>
            </a:r>
            <a:r>
              <a:rPr lang="es-ES" sz="1600" dirty="0" smtClean="0"/>
              <a:t>.</a:t>
            </a:r>
          </a:p>
          <a:p>
            <a:endParaRPr lang="es-ES" sz="1600" dirty="0" smtClean="0"/>
          </a:p>
          <a:p>
            <a:r>
              <a:rPr lang="es-ES" sz="1600" b="1" dirty="0" smtClean="0"/>
              <a:t>Leasing operativo</a:t>
            </a:r>
            <a:endParaRPr lang="es-ES" sz="1600" b="1" dirty="0"/>
          </a:p>
          <a:p>
            <a:r>
              <a:rPr lang="es-ES" sz="1600" dirty="0"/>
              <a:t>El arrendamiento operativo (o </a:t>
            </a:r>
            <a:r>
              <a:rPr lang="es-ES" sz="1600" dirty="0" err="1"/>
              <a:t>renting</a:t>
            </a:r>
            <a:r>
              <a:rPr lang="es-ES" sz="1600" dirty="0"/>
              <a:t>) es un contrato por el que el propietario de un bien mueble (arrendador) cede su uso, por un tiempo determinado y a cambio de un precio concreto, a la otra parte interviniente (arrendatario) y asume las obligaciones de su mantenimiento en los términos que se pacten.</a:t>
            </a:r>
          </a:p>
          <a:p>
            <a:pPr algn="just"/>
            <a:endParaRPr lang="es-ES" sz="1600" b="1" dirty="0" smtClean="0"/>
          </a:p>
          <a:p>
            <a:pPr algn="just"/>
            <a:r>
              <a:rPr lang="es-ES" sz="1600" b="1" u="sng" dirty="0" smtClean="0"/>
              <a:t>Pero en la práctica se utiliza o se aplica </a:t>
            </a:r>
          </a:p>
          <a:p>
            <a:pPr algn="just"/>
            <a:r>
              <a:rPr lang="es-ES" sz="1600" b="1" dirty="0" smtClean="0"/>
              <a:t>Leasing </a:t>
            </a:r>
            <a:r>
              <a:rPr lang="es-ES" sz="1600" b="1" dirty="0"/>
              <a:t>Financiero:</a:t>
            </a:r>
            <a:r>
              <a:rPr lang="es-ES" sz="1600" dirty="0"/>
              <a:t> </a:t>
            </a:r>
            <a:r>
              <a:rPr lang="es-ES" sz="1600" dirty="0" smtClean="0"/>
              <a:t>Arriendo </a:t>
            </a:r>
            <a:r>
              <a:rPr lang="es-ES" sz="1600" dirty="0"/>
              <a:t>con opción de adquisición a un plazo </a:t>
            </a:r>
            <a:r>
              <a:rPr lang="es-ES" sz="1600" dirty="0" smtClean="0"/>
              <a:t>determinado ( es lo correcto independiente si es con opción o no de compra)</a:t>
            </a:r>
          </a:p>
          <a:p>
            <a:pPr algn="just"/>
            <a:r>
              <a:rPr lang="es-ES" sz="1600" b="1" dirty="0" smtClean="0"/>
              <a:t>Leasing </a:t>
            </a:r>
            <a:r>
              <a:rPr lang="es-ES" sz="1600" b="1" dirty="0"/>
              <a:t>Operativo:</a:t>
            </a:r>
            <a:r>
              <a:rPr lang="es-ES" sz="1600" dirty="0"/>
              <a:t> </a:t>
            </a:r>
            <a:r>
              <a:rPr lang="es-ES" sz="1600" dirty="0" smtClean="0"/>
              <a:t>Arriendo </a:t>
            </a:r>
            <a:r>
              <a:rPr lang="es-ES" sz="1600" dirty="0"/>
              <a:t>sin opción de </a:t>
            </a:r>
            <a:r>
              <a:rPr lang="es-ES" sz="1600" dirty="0" smtClean="0"/>
              <a:t>adquisición (más ajustado a las normas tributarias)</a:t>
            </a:r>
            <a:endParaRPr lang="es-ES" sz="1600" dirty="0"/>
          </a:p>
          <a:p>
            <a:pPr algn="just"/>
            <a:endParaRPr lang="es-ES" sz="1600" dirty="0"/>
          </a:p>
          <a:p>
            <a:pPr algn="just"/>
            <a:endParaRPr lang="es-ES" sz="1600" dirty="0" smtClean="0"/>
          </a:p>
          <a:p>
            <a:pPr algn="just"/>
            <a:endParaRPr lang="es-ES" sz="1600" dirty="0"/>
          </a:p>
          <a:p>
            <a:pPr algn="just"/>
            <a:endParaRPr lang="es-ES" sz="1600" dirty="0"/>
          </a:p>
        </p:txBody>
      </p:sp>
    </p:spTree>
    <p:extLst>
      <p:ext uri="{BB962C8B-B14F-4D97-AF65-F5344CB8AC3E}">
        <p14:creationId xmlns:p14="http://schemas.microsoft.com/office/powerpoint/2010/main" val="63317048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OPERACIONES DE LEASING</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53</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4" name="3 Rectángulo"/>
          <p:cNvSpPr/>
          <p:nvPr/>
        </p:nvSpPr>
        <p:spPr>
          <a:xfrm>
            <a:off x="359229" y="1404260"/>
            <a:ext cx="11456001" cy="369332"/>
          </a:xfrm>
          <a:prstGeom prst="rect">
            <a:avLst/>
          </a:prstGeom>
        </p:spPr>
        <p:txBody>
          <a:bodyPr wrap="square">
            <a:spAutoFit/>
          </a:bodyPr>
          <a:lstStyle/>
          <a:p>
            <a:pPr algn="just"/>
            <a:endParaRPr lang="es-CL" b="1" u="sng" dirty="0"/>
          </a:p>
        </p:txBody>
      </p:sp>
      <p:sp>
        <p:nvSpPr>
          <p:cNvPr id="3" name="2 Rectángulo"/>
          <p:cNvSpPr/>
          <p:nvPr/>
        </p:nvSpPr>
        <p:spPr>
          <a:xfrm>
            <a:off x="359229" y="1445081"/>
            <a:ext cx="11456001" cy="1077218"/>
          </a:xfrm>
          <a:prstGeom prst="rect">
            <a:avLst/>
          </a:prstGeom>
        </p:spPr>
        <p:txBody>
          <a:bodyPr wrap="square">
            <a:spAutoFit/>
          </a:bodyPr>
          <a:lstStyle/>
          <a:p>
            <a:pPr algn="just"/>
            <a:endParaRPr lang="es-ES" sz="1600" dirty="0"/>
          </a:p>
          <a:p>
            <a:pPr algn="just"/>
            <a:endParaRPr lang="es-ES" sz="1600" dirty="0" smtClean="0"/>
          </a:p>
          <a:p>
            <a:pPr algn="just"/>
            <a:endParaRPr lang="es-ES" sz="1600" dirty="0"/>
          </a:p>
          <a:p>
            <a:pPr algn="just"/>
            <a:endParaRPr lang="es-ES" sz="1600" dirty="0"/>
          </a:p>
        </p:txBody>
      </p:sp>
      <p:sp>
        <p:nvSpPr>
          <p:cNvPr id="6" name="5 Rectángulo"/>
          <p:cNvSpPr/>
          <p:nvPr/>
        </p:nvSpPr>
        <p:spPr>
          <a:xfrm>
            <a:off x="179614" y="1404260"/>
            <a:ext cx="11635616" cy="4308872"/>
          </a:xfrm>
          <a:prstGeom prst="rect">
            <a:avLst/>
          </a:prstGeom>
        </p:spPr>
        <p:txBody>
          <a:bodyPr wrap="square">
            <a:spAutoFit/>
          </a:bodyPr>
          <a:lstStyle/>
          <a:p>
            <a:r>
              <a:rPr lang="es-ES" sz="1600" b="1" dirty="0"/>
              <a:t>Leasing con valor residual: </a:t>
            </a:r>
          </a:p>
          <a:p>
            <a:r>
              <a:rPr lang="es-ES" sz="1600" dirty="0"/>
              <a:t>Es aquel en que el usuario para poder ejercer la opción de compra, debe pagar una suma de dinero adicional, por sobre las cuotas que ya ha pagado, a la empresa de leasing. Dicho monto adicional de dinero se denomina en la doctrina como “valor residual”. Este valor residual, usualmente, es mayor que el valor de cualquiera de las cuotas ya canceladas. </a:t>
            </a:r>
          </a:p>
          <a:p>
            <a:r>
              <a:rPr lang="es-ES" sz="1600" dirty="0"/>
              <a:t>Es la regla general en Chile que las operaciones de leasing tengan valor residual. </a:t>
            </a:r>
          </a:p>
          <a:p>
            <a:r>
              <a:rPr lang="es-ES" sz="1600" dirty="0"/>
              <a:t>Hay discusión en la doctrina respecto a si el valor residual es o no equivalente al precio de venta del bien. Un sector de la doctrina sostiene que el valor residual es igual al precio de venta. Mientras otro sector, sostiene que el precio de venta resulta de la suma entre el valor residual y un porcentaje de cada una de las cuotas que el usuario ya ha cancelado. El fundamento principal de esta última postura, es evitar que el leasing sobre bienes raíces sea objeto de una sanción por incurrir en lesión enorme. </a:t>
            </a:r>
            <a:endParaRPr lang="es-ES" sz="1600" dirty="0" smtClean="0"/>
          </a:p>
          <a:p>
            <a:endParaRPr lang="es-ES" sz="1600" dirty="0"/>
          </a:p>
          <a:p>
            <a:r>
              <a:rPr lang="es-ES" sz="1600" b="1" dirty="0" smtClean="0"/>
              <a:t>Leasing </a:t>
            </a:r>
            <a:r>
              <a:rPr lang="es-ES" sz="1600" b="1" dirty="0"/>
              <a:t>sin valor residual </a:t>
            </a:r>
          </a:p>
          <a:p>
            <a:r>
              <a:rPr lang="es-ES" dirty="0" smtClean="0"/>
              <a:t>Es </a:t>
            </a:r>
            <a:r>
              <a:rPr lang="es-ES" sz="1600" dirty="0"/>
              <a:t>aquel en el usuario no necesita pagar una suma adicional a sus cuotas ya pactadas para poder ejercer su opción de compra. Es decir la opción de compra pierde su trascendencia, porque el usuario – al tener que optar entre renovar el uso y goce, terminar la operación o adquirir la propiedad del bien – naturalmente que va optar por adquirir su propiedad, aun cuando no le reporte mayor utilidad. </a:t>
            </a:r>
          </a:p>
          <a:p>
            <a:r>
              <a:rPr lang="es-ES" sz="1600" dirty="0"/>
              <a:t>Esta variante del leasing es excepcional en Chile. Sin embargo, hay un caso muy importante que se encuentra presente en la Ley Nº 19.281 sobre Leasing Habitacional. En este caso basta que el usuario haya enterado (en el Fondo de Ahorro para la Vivienda) el monto acordado con la Sociedad de Leasing, para que ésta le transfiera la propiedad del bien raíz, no siendo necesario el pago de una suma adicional. </a:t>
            </a:r>
            <a:endParaRPr lang="es-CL" sz="1600" dirty="0"/>
          </a:p>
        </p:txBody>
      </p:sp>
    </p:spTree>
    <p:extLst>
      <p:ext uri="{BB962C8B-B14F-4D97-AF65-F5344CB8AC3E}">
        <p14:creationId xmlns:p14="http://schemas.microsoft.com/office/powerpoint/2010/main" val="280678576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OPERACIONES DE LEASING</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54</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4" name="3 Rectángulo"/>
          <p:cNvSpPr/>
          <p:nvPr/>
        </p:nvSpPr>
        <p:spPr>
          <a:xfrm>
            <a:off x="359229" y="1404260"/>
            <a:ext cx="11456001" cy="369332"/>
          </a:xfrm>
          <a:prstGeom prst="rect">
            <a:avLst/>
          </a:prstGeom>
        </p:spPr>
        <p:txBody>
          <a:bodyPr wrap="square">
            <a:spAutoFit/>
          </a:bodyPr>
          <a:lstStyle/>
          <a:p>
            <a:pPr algn="just"/>
            <a:endParaRPr lang="es-CL" b="1" u="sng" dirty="0"/>
          </a:p>
        </p:txBody>
      </p:sp>
      <p:sp>
        <p:nvSpPr>
          <p:cNvPr id="3" name="2 Rectángulo"/>
          <p:cNvSpPr/>
          <p:nvPr/>
        </p:nvSpPr>
        <p:spPr>
          <a:xfrm>
            <a:off x="359229" y="1445081"/>
            <a:ext cx="11456001" cy="1077218"/>
          </a:xfrm>
          <a:prstGeom prst="rect">
            <a:avLst/>
          </a:prstGeom>
        </p:spPr>
        <p:txBody>
          <a:bodyPr wrap="square">
            <a:spAutoFit/>
          </a:bodyPr>
          <a:lstStyle/>
          <a:p>
            <a:pPr algn="just"/>
            <a:endParaRPr lang="es-ES" sz="1600" dirty="0"/>
          </a:p>
          <a:p>
            <a:pPr algn="just"/>
            <a:endParaRPr lang="es-ES" sz="1600" dirty="0" smtClean="0"/>
          </a:p>
          <a:p>
            <a:pPr algn="just"/>
            <a:endParaRPr lang="es-ES" sz="1600" dirty="0"/>
          </a:p>
          <a:p>
            <a:pPr algn="just"/>
            <a:endParaRPr lang="es-ES" sz="1600" dirty="0"/>
          </a:p>
        </p:txBody>
      </p:sp>
      <p:sp>
        <p:nvSpPr>
          <p:cNvPr id="6" name="5 Rectángulo"/>
          <p:cNvSpPr/>
          <p:nvPr/>
        </p:nvSpPr>
        <p:spPr>
          <a:xfrm>
            <a:off x="269421" y="1445081"/>
            <a:ext cx="11397343" cy="5293757"/>
          </a:xfrm>
          <a:prstGeom prst="rect">
            <a:avLst/>
          </a:prstGeom>
        </p:spPr>
        <p:txBody>
          <a:bodyPr wrap="square">
            <a:spAutoFit/>
          </a:bodyPr>
          <a:lstStyle/>
          <a:p>
            <a:pPr lvl="1" algn="just"/>
            <a:r>
              <a:rPr lang="es-ES" sz="4000" dirty="0" smtClean="0"/>
              <a:t>NIIF 16  </a:t>
            </a:r>
            <a:r>
              <a:rPr lang="es-ES" sz="2800" dirty="0"/>
              <a:t>(IFRS FULL)</a:t>
            </a:r>
          </a:p>
          <a:p>
            <a:pPr lvl="1" algn="just"/>
            <a:r>
              <a:rPr lang="es-ES" dirty="0"/>
              <a:t>Esta Norma establece los principios para el reconocimiento, medición, presentación e información a revelar de los arrendamientos. El objetivo es asegurar que los arrendatarios y arrendadores proporcionen información relevante de forma que represente fielmente esas transacciones. Es obligatoria para los ejercicios contables que iniciaron a partir del 1 de enero de 2019. Ella introduce el modelo de derecho de uso, para la contabilización de los arrendatarios, manteniendo el modelo fundamentado en la transferencia de riesgos y ventajas para los arrendadores.</a:t>
            </a:r>
          </a:p>
          <a:p>
            <a:pPr lvl="1" algn="just"/>
            <a:endParaRPr lang="es-ES" sz="2800" dirty="0"/>
          </a:p>
          <a:p>
            <a:pPr lvl="1" algn="just"/>
            <a:r>
              <a:rPr lang="es-ES" sz="4000" dirty="0"/>
              <a:t>SECCIÓN 20 </a:t>
            </a:r>
            <a:r>
              <a:rPr lang="es-ES" sz="4000" dirty="0" smtClean="0"/>
              <a:t> NIIF </a:t>
            </a:r>
            <a:r>
              <a:rPr lang="es-ES" sz="2800" dirty="0"/>
              <a:t>(</a:t>
            </a:r>
            <a:r>
              <a:rPr lang="es-ES" sz="2800" dirty="0" smtClean="0"/>
              <a:t>IFRS </a:t>
            </a:r>
            <a:r>
              <a:rPr lang="es-ES" sz="2800" dirty="0"/>
              <a:t>PYMES)</a:t>
            </a:r>
          </a:p>
          <a:p>
            <a:pPr lvl="1" algn="just"/>
            <a:r>
              <a:rPr lang="es-ES" dirty="0"/>
              <a:t>La sección 20, clasifica los arrendamientos en dos categorías, en arrendamiento y en arrendamiento operativo, y sabemos que un arrendamiento es financiero cuando se transfiere sustancialmente todos los riesgos y ventajas de la propiedad del activo, mientras que en un arrendamiento operativo no se realiza esta    </a:t>
            </a:r>
          </a:p>
          <a:p>
            <a:pPr lvl="1" algn="just"/>
            <a:endParaRPr lang="es-ES" sz="2800" dirty="0"/>
          </a:p>
          <a:p>
            <a:pPr lvl="1" algn="just"/>
            <a:r>
              <a:rPr lang="es-ES" sz="2000" dirty="0"/>
              <a:t>AMBAS SE REFIEREN AL TRATAMIENTO FINANCIERO DE LOS ARRIENDOS, PERO NO ES EXPLICITA CON LO DEL LEASING……………………………PERO, SE PUEDE CONCLUIR QUE SE REFIERE A ELLO </a:t>
            </a:r>
          </a:p>
        </p:txBody>
      </p:sp>
    </p:spTree>
    <p:extLst>
      <p:ext uri="{BB962C8B-B14F-4D97-AF65-F5344CB8AC3E}">
        <p14:creationId xmlns:p14="http://schemas.microsoft.com/office/powerpoint/2010/main" val="370112680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OPERACIONES DE LEASING</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55</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4" name="3 Rectángulo"/>
          <p:cNvSpPr/>
          <p:nvPr/>
        </p:nvSpPr>
        <p:spPr>
          <a:xfrm>
            <a:off x="359229" y="1404260"/>
            <a:ext cx="11456001" cy="369332"/>
          </a:xfrm>
          <a:prstGeom prst="rect">
            <a:avLst/>
          </a:prstGeom>
        </p:spPr>
        <p:txBody>
          <a:bodyPr wrap="square">
            <a:spAutoFit/>
          </a:bodyPr>
          <a:lstStyle/>
          <a:p>
            <a:pPr algn="just"/>
            <a:endParaRPr lang="es-CL" b="1" u="sng" dirty="0"/>
          </a:p>
        </p:txBody>
      </p:sp>
      <p:sp>
        <p:nvSpPr>
          <p:cNvPr id="3" name="2 Rectángulo"/>
          <p:cNvSpPr/>
          <p:nvPr/>
        </p:nvSpPr>
        <p:spPr>
          <a:xfrm>
            <a:off x="359229" y="1445081"/>
            <a:ext cx="11456001" cy="1077218"/>
          </a:xfrm>
          <a:prstGeom prst="rect">
            <a:avLst/>
          </a:prstGeom>
        </p:spPr>
        <p:txBody>
          <a:bodyPr wrap="square">
            <a:spAutoFit/>
          </a:bodyPr>
          <a:lstStyle/>
          <a:p>
            <a:pPr algn="just"/>
            <a:endParaRPr lang="es-ES" sz="1600" dirty="0"/>
          </a:p>
          <a:p>
            <a:pPr algn="just"/>
            <a:endParaRPr lang="es-ES" sz="1600" dirty="0" smtClean="0"/>
          </a:p>
          <a:p>
            <a:pPr algn="just"/>
            <a:endParaRPr lang="es-ES" sz="1600" dirty="0"/>
          </a:p>
          <a:p>
            <a:pPr algn="just"/>
            <a:endParaRPr lang="es-ES" sz="1600" dirty="0"/>
          </a:p>
        </p:txBody>
      </p:sp>
      <p:sp>
        <p:nvSpPr>
          <p:cNvPr id="6" name="5 Rectángulo"/>
          <p:cNvSpPr/>
          <p:nvPr/>
        </p:nvSpPr>
        <p:spPr>
          <a:xfrm>
            <a:off x="269421" y="1445081"/>
            <a:ext cx="11397343" cy="5770811"/>
          </a:xfrm>
          <a:prstGeom prst="rect">
            <a:avLst/>
          </a:prstGeom>
        </p:spPr>
        <p:txBody>
          <a:bodyPr wrap="square">
            <a:spAutoFit/>
          </a:bodyPr>
          <a:lstStyle/>
          <a:p>
            <a:pPr lvl="1" algn="just"/>
            <a:r>
              <a:rPr lang="es-ES" sz="2200" b="1" u="sng" dirty="0"/>
              <a:t>N</a:t>
            </a:r>
            <a:r>
              <a:rPr lang="es-ES" sz="2200" b="1" u="sng" dirty="0" smtClean="0"/>
              <a:t>ORMATIVA </a:t>
            </a:r>
            <a:r>
              <a:rPr lang="es-ES" sz="2200" b="1" u="sng" dirty="0"/>
              <a:t>TRIBUTARIA </a:t>
            </a:r>
            <a:endParaRPr lang="es-ES" sz="2200" b="1" u="sng" dirty="0" smtClean="0"/>
          </a:p>
          <a:p>
            <a:r>
              <a:rPr lang="es-ES" dirty="0" smtClean="0"/>
              <a:t>Está en diversos oficios del SII en el tiempo, entre ellos el </a:t>
            </a:r>
          </a:p>
          <a:p>
            <a:r>
              <a:rPr lang="es-ES" b="1" dirty="0" smtClean="0"/>
              <a:t>Oficio N° 2832 del 10/06/2003</a:t>
            </a:r>
          </a:p>
          <a:p>
            <a:pPr algn="just"/>
            <a:r>
              <a:rPr lang="es-ES" sz="1700" dirty="0" smtClean="0"/>
              <a:t>Dice que el </a:t>
            </a:r>
            <a:r>
              <a:rPr lang="es-ES" sz="1700" dirty="0"/>
              <a:t>contrato de leasing no se encuentra expresamente definido dentro de nuestro ordenamiento jurídico, ni se han establecido normas que lo regulen, salvo en lo relativo al arrendamiento de viviendas con promesa de compraventa, cuyas disposiciones se contienen en la Ley N° 19.281, publicada en el Diario Oficial de 27 de Diciembre de 1993, y sus modificaciones posteriores</a:t>
            </a:r>
            <a:r>
              <a:rPr lang="es-ES" sz="1700" dirty="0" smtClean="0"/>
              <a:t>.</a:t>
            </a:r>
          </a:p>
          <a:p>
            <a:pPr algn="just"/>
            <a:endParaRPr lang="es-ES" sz="1700" dirty="0"/>
          </a:p>
          <a:p>
            <a:pPr algn="just"/>
            <a:r>
              <a:rPr lang="es-ES" sz="1700" dirty="0"/>
              <a:t>En general, este tipo de contrato se ha asimilado al contrato de arrendamiento y , en virtud de ello la empresa de leasing, como arrendadora, entrega al arrendatario el uso y goce de un bien por un plazo estipulado de común acuerdo, pagando este último una renta determinada por dicho uso y goce. </a:t>
            </a:r>
            <a:endParaRPr lang="es-ES" sz="1700" dirty="0" smtClean="0"/>
          </a:p>
          <a:p>
            <a:pPr algn="just"/>
            <a:endParaRPr lang="es-ES" sz="1700" dirty="0"/>
          </a:p>
          <a:p>
            <a:pPr algn="just"/>
            <a:r>
              <a:rPr lang="es-ES" sz="1700" dirty="0" smtClean="0"/>
              <a:t>Al </a:t>
            </a:r>
            <a:r>
              <a:rPr lang="es-ES" sz="1700" dirty="0"/>
              <a:t>final del período del arrendamiento el arrendatario tiene la opción de adquirir dicho bien, conjuntamente con el pago de la última cuota, o bien, restituirlo al arrendador si no se interesa en comprarlo</a:t>
            </a:r>
            <a:r>
              <a:rPr lang="es-ES" sz="1700" dirty="0" smtClean="0"/>
              <a:t>.</a:t>
            </a:r>
          </a:p>
          <a:p>
            <a:pPr algn="just"/>
            <a:endParaRPr lang="es-ES" sz="1700" dirty="0"/>
          </a:p>
          <a:p>
            <a:pPr algn="just"/>
            <a:r>
              <a:rPr lang="es-ES" sz="1700" dirty="0"/>
              <a:t>De acuerdo a las características antes mencionadas, el leasing es jurídicamente un contrato de arrendamiento de bienes, pues concurren en él las condiciones estipuladas en el artículo 1.915 del Código Civil, vale decir, la obligación de una de las partes a conceder el goce de una cosa y la consiguiente obligación de la otra de pagar por dicho goce un precio determinado. Por otra parte, el artículo 1.916 del mismo cuerpo legal establece que son susceptible de arrendamiento todas las cosas corporales o incorporales que puedan usarse sin consumirse, excepto aquellas que la ley prohíbe arrendar.</a:t>
            </a:r>
          </a:p>
          <a:p>
            <a:pPr lvl="1" algn="just"/>
            <a:endParaRPr lang="es-ES" sz="2200" b="1" u="sng" dirty="0"/>
          </a:p>
        </p:txBody>
      </p:sp>
    </p:spTree>
    <p:extLst>
      <p:ext uri="{BB962C8B-B14F-4D97-AF65-F5344CB8AC3E}">
        <p14:creationId xmlns:p14="http://schemas.microsoft.com/office/powerpoint/2010/main" val="224262947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OPERACIONES DE LEASING</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56</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4" name="3 Rectángulo"/>
          <p:cNvSpPr/>
          <p:nvPr/>
        </p:nvSpPr>
        <p:spPr>
          <a:xfrm>
            <a:off x="359229" y="1404260"/>
            <a:ext cx="11456001" cy="369332"/>
          </a:xfrm>
          <a:prstGeom prst="rect">
            <a:avLst/>
          </a:prstGeom>
        </p:spPr>
        <p:txBody>
          <a:bodyPr wrap="square">
            <a:spAutoFit/>
          </a:bodyPr>
          <a:lstStyle/>
          <a:p>
            <a:pPr algn="just"/>
            <a:endParaRPr lang="es-CL" b="1" u="sng" dirty="0"/>
          </a:p>
        </p:txBody>
      </p:sp>
      <p:sp>
        <p:nvSpPr>
          <p:cNvPr id="3" name="2 Rectángulo"/>
          <p:cNvSpPr/>
          <p:nvPr/>
        </p:nvSpPr>
        <p:spPr>
          <a:xfrm>
            <a:off x="359229" y="1445081"/>
            <a:ext cx="11456001" cy="1077218"/>
          </a:xfrm>
          <a:prstGeom prst="rect">
            <a:avLst/>
          </a:prstGeom>
        </p:spPr>
        <p:txBody>
          <a:bodyPr wrap="square">
            <a:spAutoFit/>
          </a:bodyPr>
          <a:lstStyle/>
          <a:p>
            <a:pPr algn="just"/>
            <a:endParaRPr lang="es-ES" sz="1600" dirty="0"/>
          </a:p>
          <a:p>
            <a:pPr algn="just"/>
            <a:endParaRPr lang="es-ES" sz="1600" dirty="0" smtClean="0"/>
          </a:p>
          <a:p>
            <a:pPr algn="just"/>
            <a:endParaRPr lang="es-ES" sz="1600" dirty="0"/>
          </a:p>
          <a:p>
            <a:pPr algn="just"/>
            <a:endParaRPr lang="es-ES" sz="1600" dirty="0"/>
          </a:p>
        </p:txBody>
      </p:sp>
      <p:sp>
        <p:nvSpPr>
          <p:cNvPr id="6" name="5 Rectángulo"/>
          <p:cNvSpPr/>
          <p:nvPr/>
        </p:nvSpPr>
        <p:spPr>
          <a:xfrm>
            <a:off x="269421" y="1445081"/>
            <a:ext cx="11397343" cy="3785652"/>
          </a:xfrm>
          <a:prstGeom prst="rect">
            <a:avLst/>
          </a:prstGeom>
        </p:spPr>
        <p:txBody>
          <a:bodyPr wrap="square">
            <a:spAutoFit/>
          </a:bodyPr>
          <a:lstStyle/>
          <a:p>
            <a:pPr lvl="1"/>
            <a:r>
              <a:rPr lang="es-ES" sz="2000" b="1" i="1" u="sng" dirty="0" smtClean="0"/>
              <a:t>Cuál </a:t>
            </a:r>
            <a:r>
              <a:rPr lang="es-ES" sz="2000" b="1" i="1" u="sng" dirty="0"/>
              <a:t>es el valor tributario que tiene un bien raíz adquirido vía Leasing cuando se ejerce la opción de compra</a:t>
            </a:r>
            <a:r>
              <a:rPr lang="es-ES" sz="2000" b="1" i="1" u="sng" dirty="0" smtClean="0"/>
              <a:t>?</a:t>
            </a:r>
          </a:p>
          <a:p>
            <a:pPr lvl="1" algn="just"/>
            <a:r>
              <a:rPr lang="es-ES" sz="2000" b="1" i="1" u="sng" dirty="0"/>
              <a:t/>
            </a:r>
            <a:br>
              <a:rPr lang="es-ES" sz="2000" b="1" i="1" u="sng" dirty="0"/>
            </a:br>
            <a:r>
              <a:rPr lang="es-ES" sz="2000" dirty="0"/>
              <a:t>El valor tributario que tiene el bien raíz, en ese caso es el valor pagado al ejercer la opción de compra</a:t>
            </a:r>
            <a:r>
              <a:rPr lang="es-ES" sz="2000" dirty="0" smtClean="0"/>
              <a:t>.</a:t>
            </a:r>
          </a:p>
          <a:p>
            <a:pPr lvl="1" algn="just"/>
            <a:endParaRPr lang="es-ES" sz="2000" dirty="0" smtClean="0"/>
          </a:p>
          <a:p>
            <a:pPr lvl="1" algn="just"/>
            <a:r>
              <a:rPr lang="es-ES" sz="2000" dirty="0" smtClean="0"/>
              <a:t>Cabe </a:t>
            </a:r>
            <a:r>
              <a:rPr lang="es-ES" sz="2000" dirty="0"/>
              <a:t>señalar que cuando se ejerza la opción de compra del inmueble, simplemente se trata de la adquisición de un bien raíz, el cual debe contabilizarse como un activo por el valor efectivamente pagado, tratándose tributariamente como un activo inmovilizado afecto a las normas de los Artículos 41 N° 2 y 31 N° 5 de la Ley sobre Impuesto a la Renta, esto es, susceptible de revalorización y depreciación, aplicándose este último concepto sólo a aquella parte que no se trate del terreno, ya que este tipo de bien no es depreciable conforme a las normas de la Ley citada.</a:t>
            </a:r>
            <a:endParaRPr lang="es-ES" sz="2000" i="1" u="sng" dirty="0" smtClean="0"/>
          </a:p>
          <a:p>
            <a:pPr lvl="1" algn="just"/>
            <a:endParaRPr lang="es-ES" sz="2000" dirty="0"/>
          </a:p>
        </p:txBody>
      </p:sp>
    </p:spTree>
    <p:extLst>
      <p:ext uri="{BB962C8B-B14F-4D97-AF65-F5344CB8AC3E}">
        <p14:creationId xmlns:p14="http://schemas.microsoft.com/office/powerpoint/2010/main" val="61370712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7" name="Marcador de pie de página 6"/>
          <p:cNvSpPr>
            <a:spLocks noGrp="1"/>
          </p:cNvSpPr>
          <p:nvPr>
            <p:ph type="ftr" sz="quarter" idx="11"/>
          </p:nvPr>
        </p:nvSpPr>
        <p:spPr>
          <a:xfrm>
            <a:off x="9029736" y="6428553"/>
            <a:ext cx="2954559" cy="337625"/>
          </a:xfrm>
        </p:spPr>
        <p:txBody>
          <a:bodyPr/>
          <a:lstStyle/>
          <a:p>
            <a:endParaRPr lang="es-CL" sz="1800" dirty="0"/>
          </a:p>
        </p:txBody>
      </p:sp>
      <p:sp>
        <p:nvSpPr>
          <p:cNvPr id="9" name="CuadroTexto 8"/>
          <p:cNvSpPr txBox="1"/>
          <p:nvPr/>
        </p:nvSpPr>
        <p:spPr>
          <a:xfrm>
            <a:off x="278970" y="1623053"/>
            <a:ext cx="11504346" cy="5155257"/>
          </a:xfrm>
          <a:prstGeom prst="rect">
            <a:avLst/>
          </a:prstGeom>
          <a:noFill/>
        </p:spPr>
        <p:txBody>
          <a:bodyPr wrap="square" rtlCol="0">
            <a:spAutoFit/>
          </a:bodyPr>
          <a:lstStyle/>
          <a:p>
            <a:pPr lvl="1" algn="just"/>
            <a:endParaRPr lang="es-ES" sz="1200" i="1" dirty="0" smtClean="0"/>
          </a:p>
          <a:p>
            <a:pPr lvl="1" algn="just"/>
            <a:r>
              <a:rPr lang="es-ES" sz="2500" b="1" u="sng" dirty="0"/>
              <a:t>D</a:t>
            </a:r>
            <a:r>
              <a:rPr lang="es-ES" sz="2500" b="1" u="sng" dirty="0" smtClean="0"/>
              <a:t>) </a:t>
            </a:r>
            <a:r>
              <a:rPr lang="es-ES" sz="2500" b="1" u="sng" strike="sngStrike" dirty="0" smtClean="0"/>
              <a:t>Nuevo artículo </a:t>
            </a:r>
            <a:r>
              <a:rPr lang="es-ES" sz="2500" b="1" u="sng" strike="sngStrike" dirty="0"/>
              <a:t>3</a:t>
            </a:r>
            <a:r>
              <a:rPr lang="es-ES" sz="2500" b="1" u="sng" strike="sngStrike" dirty="0" smtClean="0"/>
              <a:t>7 bis Ley N° 21.420 del año 2022</a:t>
            </a:r>
            <a:endParaRPr lang="es-ES" sz="2500" b="1" u="sng" strike="sngStrike" dirty="0"/>
          </a:p>
          <a:p>
            <a:pPr lvl="1" algn="just"/>
            <a:r>
              <a:rPr lang="es-ES" sz="1400" b="1" strike="sngStrike" dirty="0">
                <a:effectLst>
                  <a:outerShdw blurRad="38100" dist="38100" dir="2700000" algn="tl">
                    <a:srgbClr val="000000">
                      <a:alpha val="43137"/>
                    </a:srgbClr>
                  </a:outerShdw>
                </a:effectLst>
              </a:rPr>
              <a:t>Las normas de este Párrafo deberán aplicarse a los contratos de arrendamiento con opción de compra de bienes que impliquen una operación de financiamiento o leasing financieros, considerando la existencia de dicho financiamiento, según su tratamiento financiero contable establecido por el Servicio de Impuestos Internos, mediante resolución, de acuerdo a las normas internacionales de información financiera</a:t>
            </a:r>
            <a:r>
              <a:rPr lang="es-ES" sz="1400" b="1" strike="sngStrike" dirty="0" smtClean="0">
                <a:effectLst>
                  <a:outerShdw blurRad="38100" dist="38100" dir="2700000" algn="tl">
                    <a:srgbClr val="000000">
                      <a:alpha val="43137"/>
                    </a:srgbClr>
                  </a:outerShdw>
                </a:effectLst>
              </a:rPr>
              <a:t>.»</a:t>
            </a:r>
            <a:endParaRPr lang="es-ES" sz="2400" b="1" strike="sngStrike" dirty="0" smtClean="0">
              <a:effectLst>
                <a:outerShdw blurRad="38100" dist="38100" dir="2700000" algn="tl">
                  <a:srgbClr val="000000">
                    <a:alpha val="43137"/>
                  </a:srgbClr>
                </a:outerShdw>
              </a:effectLst>
            </a:endParaRPr>
          </a:p>
          <a:p>
            <a:pPr lvl="1" algn="just"/>
            <a:endParaRPr lang="es-ES" sz="1400" b="1" i="1" strike="sngStrike" dirty="0">
              <a:effectLst>
                <a:outerShdw blurRad="38100" dist="38100" dir="2700000" algn="tl">
                  <a:srgbClr val="000000">
                    <a:alpha val="43137"/>
                  </a:srgbClr>
                </a:outerShdw>
              </a:effectLst>
            </a:endParaRPr>
          </a:p>
          <a:p>
            <a:pPr lvl="1" algn="just"/>
            <a:r>
              <a:rPr lang="es-ES" sz="1600" b="1" u="sng" strike="sngStrike" dirty="0"/>
              <a:t>Vigencia : </a:t>
            </a:r>
            <a:r>
              <a:rPr lang="es-ES" sz="1600" b="1" u="sng" strike="sngStrike" dirty="0">
                <a:effectLst>
                  <a:outerShdw blurRad="38100" dist="38100" dir="2700000" algn="tl">
                    <a:srgbClr val="000000">
                      <a:alpha val="43137"/>
                    </a:srgbClr>
                  </a:outerShdw>
                </a:effectLst>
              </a:rPr>
              <a:t>01.01.2023</a:t>
            </a:r>
            <a:r>
              <a:rPr lang="es-ES" sz="1600" b="1" u="sng" strike="sngStrike" dirty="0"/>
              <a:t> </a:t>
            </a:r>
            <a:r>
              <a:rPr lang="es-ES" sz="1600" strike="sngStrike" dirty="0" smtClean="0"/>
              <a:t>(correspondiente </a:t>
            </a:r>
            <a:r>
              <a:rPr lang="es-ES" sz="1600" strike="sngStrike" dirty="0"/>
              <a:t>a los contratos de arrendamiento con opción de compra de bienes o leasing financieros que se celebren a contar de esa fecha)</a:t>
            </a:r>
            <a:endParaRPr lang="es-CL" sz="1600" strike="sngStrike" dirty="0"/>
          </a:p>
          <a:p>
            <a:pPr lvl="1" algn="just"/>
            <a:endParaRPr lang="es-ES" strike="sngStrike" dirty="0" smtClean="0"/>
          </a:p>
          <a:p>
            <a:pPr lvl="1" algn="just"/>
            <a:r>
              <a:rPr lang="es-ES" strike="sngStrike" dirty="0" smtClean="0"/>
              <a:t>Esto </a:t>
            </a:r>
            <a:r>
              <a:rPr lang="es-ES" strike="sngStrike" dirty="0"/>
              <a:t>significa que estos contratos dejan de tener el tratamiento de gasto para fines tributarios, homologándose al tratamiento financiero contable de acuerdo a las NIIF, </a:t>
            </a:r>
            <a:r>
              <a:rPr lang="es-ES" b="1" u="sng" strike="sngStrike" dirty="0">
                <a:effectLst>
                  <a:outerShdw blurRad="38100" dist="38100" dir="2700000" algn="tl">
                    <a:srgbClr val="000000">
                      <a:alpha val="43137"/>
                    </a:srgbClr>
                  </a:outerShdw>
                </a:effectLst>
              </a:rPr>
              <a:t>para lo cual el SII deberá establecerlo mediante resolución</a:t>
            </a:r>
            <a:r>
              <a:rPr lang="es-ES" sz="1400" b="1" i="1" strike="sngStrike" dirty="0">
                <a:solidFill>
                  <a:srgbClr val="00B0F0"/>
                </a:solidFill>
              </a:rPr>
              <a:t>. </a:t>
            </a:r>
          </a:p>
          <a:p>
            <a:pPr lvl="1" algn="just"/>
            <a:endParaRPr lang="es-ES" sz="2400" strike="sngStrike" dirty="0"/>
          </a:p>
          <a:p>
            <a:pPr lvl="1" algn="just"/>
            <a:r>
              <a:rPr lang="es-CL" strike="sngStrike" dirty="0"/>
              <a:t>Los contratos de leasing no están expresamente regulados por las leyes chilenas, por esa razón, el </a:t>
            </a:r>
            <a:r>
              <a:rPr lang="es-CL" strike="sngStrike" dirty="0" smtClean="0"/>
              <a:t>SII, </a:t>
            </a:r>
            <a:r>
              <a:rPr lang="es-CL" strike="sngStrike" dirty="0"/>
              <a:t>a través de su jurisprudencia administrativa los ha asimilado, para efectos tributarios, a los contratos de arrendamiento. </a:t>
            </a:r>
            <a:endParaRPr lang="es-CL" strike="sngStrike" dirty="0" smtClean="0"/>
          </a:p>
          <a:p>
            <a:pPr lvl="1" algn="just"/>
            <a:endParaRPr lang="es-CL" strike="sngStrike" dirty="0"/>
          </a:p>
          <a:p>
            <a:pPr lvl="1" algn="just"/>
            <a:r>
              <a:rPr lang="es-ES" strike="sngStrike" dirty="0"/>
              <a:t>Hoy y hasta la entrada en vigencia de éste </a:t>
            </a:r>
            <a:r>
              <a:rPr lang="es-ES" strike="sngStrike" dirty="0" smtClean="0"/>
              <a:t>artículo, </a:t>
            </a:r>
            <a:r>
              <a:rPr lang="es-CL" strike="sngStrike" dirty="0" smtClean="0"/>
              <a:t>para </a:t>
            </a:r>
            <a:r>
              <a:rPr lang="es-CL" strike="sngStrike" dirty="0"/>
              <a:t>el arrendatario de un contrato de leasing, las rentas de arrendamiento constituyen un gasto tributario y la </a:t>
            </a:r>
            <a:r>
              <a:rPr lang="es-CL" strike="sngStrike" dirty="0" smtClean="0"/>
              <a:t>última cuota </a:t>
            </a:r>
            <a:r>
              <a:rPr lang="es-CL" strike="sngStrike" dirty="0"/>
              <a:t>u opción de compra </a:t>
            </a:r>
            <a:r>
              <a:rPr lang="es-CL" strike="sngStrike" dirty="0" smtClean="0"/>
              <a:t>se activa como un activo no monetario y se le aplica una depreciación de acuerdo a la vida útil que le queda al bien</a:t>
            </a:r>
            <a:r>
              <a:rPr lang="es-CL" dirty="0" smtClean="0"/>
              <a:t>. </a:t>
            </a:r>
          </a:p>
          <a:p>
            <a:pPr lvl="1" algn="just"/>
            <a:endParaRPr lang="es-CL" dirty="0"/>
          </a:p>
        </p:txBody>
      </p:sp>
      <p:sp>
        <p:nvSpPr>
          <p:cNvPr id="8" name="Title 1"/>
          <p:cNvSpPr txBox="1">
            <a:spLocks/>
          </p:cNvSpPr>
          <p:nvPr/>
        </p:nvSpPr>
        <p:spPr>
          <a:xfrm>
            <a:off x="134680" y="1006055"/>
            <a:ext cx="11792926" cy="461793"/>
          </a:xfrm>
          <a:prstGeom prst="rect">
            <a:avLst/>
          </a:prstGeom>
          <a:solidFill>
            <a:schemeClr val="accent5">
              <a:lumMod val="60000"/>
              <a:lumOff val="40000"/>
            </a:schemeClr>
          </a:solidFill>
          <a:ln>
            <a:solidFill>
              <a:schemeClr val="accent1">
                <a:lumMod val="75000"/>
              </a:schemeClr>
            </a:solidFill>
          </a:ln>
          <a:extLst/>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lvl="1" algn="ctr">
              <a:lnSpc>
                <a:spcPct val="85000"/>
              </a:lnSpc>
              <a:spcBef>
                <a:spcPct val="0"/>
              </a:spcBef>
            </a:pPr>
            <a:r>
              <a:rPr lang="es-ES" sz="2800" b="1" spc="-50" dirty="0">
                <a:solidFill>
                  <a:schemeClr val="bg1">
                    <a:lumMod val="85000"/>
                  </a:schemeClr>
                </a:solidFill>
              </a:rPr>
              <a:t>ARTÍCULO 1 DEL </a:t>
            </a:r>
            <a:r>
              <a:rPr lang="es-ES" sz="2800" b="1" spc="-50" dirty="0" smtClean="0">
                <a:solidFill>
                  <a:schemeClr val="bg1">
                    <a:lumMod val="85000"/>
                  </a:schemeClr>
                </a:solidFill>
              </a:rPr>
              <a:t>PROYECTO LEY 21.420 : </a:t>
            </a:r>
            <a:r>
              <a:rPr lang="es-ES" sz="2800" b="1" spc="-50" dirty="0">
                <a:solidFill>
                  <a:schemeClr val="bg1">
                    <a:lumMod val="85000"/>
                  </a:schemeClr>
                </a:solidFill>
              </a:rPr>
              <a:t>Modificaciones al D.L 824 ( LIR):</a:t>
            </a:r>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5602" y="165576"/>
            <a:ext cx="1436867" cy="702499"/>
          </a:xfrm>
          <a:prstGeom prst="rect">
            <a:avLst/>
          </a:prstGeom>
        </p:spPr>
      </p:pic>
    </p:spTree>
    <p:extLst>
      <p:ext uri="{BB962C8B-B14F-4D97-AF65-F5344CB8AC3E}">
        <p14:creationId xmlns:p14="http://schemas.microsoft.com/office/powerpoint/2010/main" val="369735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7" name="Marcador de pie de página 6"/>
          <p:cNvSpPr>
            <a:spLocks noGrp="1"/>
          </p:cNvSpPr>
          <p:nvPr>
            <p:ph type="ftr" sz="quarter" idx="11"/>
          </p:nvPr>
        </p:nvSpPr>
        <p:spPr>
          <a:xfrm>
            <a:off x="9029736" y="6428553"/>
            <a:ext cx="2954559" cy="337625"/>
          </a:xfrm>
        </p:spPr>
        <p:txBody>
          <a:bodyPr/>
          <a:lstStyle/>
          <a:p>
            <a:endParaRPr lang="es-CL" sz="1800" dirty="0"/>
          </a:p>
        </p:txBody>
      </p:sp>
      <p:sp>
        <p:nvSpPr>
          <p:cNvPr id="9" name="CuadroTexto 8"/>
          <p:cNvSpPr txBox="1"/>
          <p:nvPr/>
        </p:nvSpPr>
        <p:spPr>
          <a:xfrm>
            <a:off x="278970" y="1623053"/>
            <a:ext cx="11504346" cy="4247317"/>
          </a:xfrm>
          <a:prstGeom prst="rect">
            <a:avLst/>
          </a:prstGeom>
          <a:noFill/>
        </p:spPr>
        <p:txBody>
          <a:bodyPr wrap="square" rtlCol="0">
            <a:spAutoFit/>
          </a:bodyPr>
          <a:lstStyle/>
          <a:p>
            <a:pPr lvl="1" algn="just"/>
            <a:endParaRPr lang="es-ES" sz="1200" i="1" dirty="0" smtClean="0"/>
          </a:p>
          <a:p>
            <a:pPr lvl="1" algn="just"/>
            <a:r>
              <a:rPr lang="es-CL" strike="sngStrike" dirty="0" smtClean="0"/>
              <a:t>Para </a:t>
            </a:r>
            <a:r>
              <a:rPr lang="es-CL" strike="sngStrike" dirty="0"/>
              <a:t>el arrendador de un contrato de leasing, son ingresos afectos por concepto de rentas percibidas y </a:t>
            </a:r>
            <a:r>
              <a:rPr lang="es-CL" strike="sngStrike" dirty="0" smtClean="0"/>
              <a:t>al bien le aplica depreciación, hasta cuando el arrendatario ejerza </a:t>
            </a:r>
            <a:r>
              <a:rPr lang="es-CL" strike="sngStrike" dirty="0"/>
              <a:t>la opción de compra. </a:t>
            </a:r>
            <a:endParaRPr lang="es-CL" strike="sngStrike" dirty="0" smtClean="0"/>
          </a:p>
          <a:p>
            <a:pPr lvl="1" algn="just"/>
            <a:endParaRPr lang="es-CL" strike="sngStrike" dirty="0"/>
          </a:p>
          <a:p>
            <a:pPr lvl="1" algn="just"/>
            <a:r>
              <a:rPr lang="es-CL" strike="sngStrike" dirty="0" smtClean="0"/>
              <a:t>Una </a:t>
            </a:r>
            <a:r>
              <a:rPr lang="es-CL" strike="sngStrike" dirty="0"/>
              <a:t>vez que el arrendatario </a:t>
            </a:r>
            <a:r>
              <a:rPr lang="es-CL" strike="sngStrike" dirty="0" smtClean="0"/>
              <a:t>paga la opción </a:t>
            </a:r>
            <a:r>
              <a:rPr lang="es-CL" strike="sngStrike" dirty="0"/>
              <a:t>de compra, el valor recibido constituye precio de venta, el cual al compararse con el costo tributario determinará la utilidad o pérdida de la operación.</a:t>
            </a:r>
          </a:p>
          <a:p>
            <a:pPr lvl="1" algn="just"/>
            <a:endParaRPr lang="es-ES" strike="sngStrike" dirty="0" smtClean="0"/>
          </a:p>
          <a:p>
            <a:pPr lvl="1" algn="just"/>
            <a:r>
              <a:rPr lang="es-CL" b="1" strike="sngStrike" dirty="0" smtClean="0"/>
              <a:t>Con el nuevo artículo 37 bis</a:t>
            </a:r>
            <a:r>
              <a:rPr lang="es-CL" strike="sngStrike" dirty="0" smtClean="0"/>
              <a:t>, para </a:t>
            </a:r>
            <a:r>
              <a:rPr lang="es-CL" strike="sngStrike" dirty="0"/>
              <a:t>el arrendatario de un contrato de leasing, las rentas de arrendamiento </a:t>
            </a:r>
            <a:r>
              <a:rPr lang="es-CL" strike="sngStrike" dirty="0" smtClean="0"/>
              <a:t>constituirán el costo de adquisición del bien, se </a:t>
            </a:r>
            <a:r>
              <a:rPr lang="es-CL" strike="sngStrike" dirty="0"/>
              <a:t>contabilizará como un </a:t>
            </a:r>
            <a:r>
              <a:rPr lang="es-CL" strike="sngStrike" dirty="0" smtClean="0"/>
              <a:t>activo no monetario y </a:t>
            </a:r>
            <a:r>
              <a:rPr lang="es-CL" strike="sngStrike" dirty="0"/>
              <a:t>se llevará a gasto por la vía de la depreciación y los intereses pagados o adeudados. </a:t>
            </a:r>
            <a:endParaRPr lang="es-CL" strike="sngStrike" dirty="0" smtClean="0"/>
          </a:p>
          <a:p>
            <a:pPr lvl="1" algn="just"/>
            <a:endParaRPr lang="es-CL" strike="sngStrike" dirty="0"/>
          </a:p>
          <a:p>
            <a:pPr lvl="1" algn="just"/>
            <a:r>
              <a:rPr lang="es-CL" strike="sngStrike" dirty="0" smtClean="0"/>
              <a:t>Y para </a:t>
            </a:r>
            <a:r>
              <a:rPr lang="es-CL" strike="sngStrike" dirty="0"/>
              <a:t>el arrendador de un contrato de leasing, el valor del contrato constituye precio de venta y deberá determinar el mayor o menor valor resultante en la operación.</a:t>
            </a:r>
          </a:p>
          <a:p>
            <a:pPr lvl="1" algn="just"/>
            <a:endParaRPr lang="es-ES" dirty="0"/>
          </a:p>
          <a:p>
            <a:pPr lvl="1" algn="just"/>
            <a:endParaRPr lang="es-ES" sz="2400" dirty="0"/>
          </a:p>
        </p:txBody>
      </p:sp>
      <p:sp>
        <p:nvSpPr>
          <p:cNvPr id="8" name="Title 1"/>
          <p:cNvSpPr txBox="1">
            <a:spLocks/>
          </p:cNvSpPr>
          <p:nvPr/>
        </p:nvSpPr>
        <p:spPr>
          <a:xfrm>
            <a:off x="134680" y="1006055"/>
            <a:ext cx="11792926" cy="461793"/>
          </a:xfrm>
          <a:prstGeom prst="rect">
            <a:avLst/>
          </a:prstGeom>
          <a:solidFill>
            <a:schemeClr val="accent5">
              <a:lumMod val="60000"/>
              <a:lumOff val="40000"/>
            </a:schemeClr>
          </a:solidFill>
          <a:ln>
            <a:solidFill>
              <a:schemeClr val="accent1">
                <a:lumMod val="75000"/>
              </a:schemeClr>
            </a:solidFill>
          </a:ln>
          <a:extLst/>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lvl="1" algn="ctr">
              <a:lnSpc>
                <a:spcPct val="85000"/>
              </a:lnSpc>
              <a:spcBef>
                <a:spcPct val="0"/>
              </a:spcBef>
            </a:pPr>
            <a:r>
              <a:rPr lang="es-ES" sz="2800" b="1" spc="-50" dirty="0">
                <a:solidFill>
                  <a:schemeClr val="bg1">
                    <a:lumMod val="85000"/>
                  </a:schemeClr>
                </a:solidFill>
              </a:rPr>
              <a:t>ARTÍCULO 1 DEL PROYECTO LEY 21.420 : Modificaciones al D.L 824 ( LIR):</a:t>
            </a:r>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5602" y="165576"/>
            <a:ext cx="1436867" cy="702499"/>
          </a:xfrm>
          <a:prstGeom prst="rect">
            <a:avLst/>
          </a:prstGeom>
        </p:spPr>
      </p:pic>
    </p:spTree>
    <p:extLst>
      <p:ext uri="{BB962C8B-B14F-4D97-AF65-F5344CB8AC3E}">
        <p14:creationId xmlns:p14="http://schemas.microsoft.com/office/powerpoint/2010/main" val="1582913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7" name="Marcador de pie de página 6"/>
          <p:cNvSpPr>
            <a:spLocks noGrp="1"/>
          </p:cNvSpPr>
          <p:nvPr>
            <p:ph type="ftr" sz="quarter" idx="11"/>
          </p:nvPr>
        </p:nvSpPr>
        <p:spPr>
          <a:xfrm>
            <a:off x="9029736" y="6428553"/>
            <a:ext cx="2954559" cy="337625"/>
          </a:xfrm>
        </p:spPr>
        <p:txBody>
          <a:bodyPr/>
          <a:lstStyle/>
          <a:p>
            <a:endParaRPr lang="es-CL" sz="1800" dirty="0"/>
          </a:p>
        </p:txBody>
      </p:sp>
      <p:sp>
        <p:nvSpPr>
          <p:cNvPr id="9" name="CuadroTexto 8"/>
          <p:cNvSpPr txBox="1"/>
          <p:nvPr/>
        </p:nvSpPr>
        <p:spPr>
          <a:xfrm>
            <a:off x="278970" y="1329868"/>
            <a:ext cx="11504346" cy="6370975"/>
          </a:xfrm>
          <a:prstGeom prst="rect">
            <a:avLst/>
          </a:prstGeom>
          <a:noFill/>
        </p:spPr>
        <p:txBody>
          <a:bodyPr wrap="square" rtlCol="0">
            <a:spAutoFit/>
          </a:bodyPr>
          <a:lstStyle/>
          <a:p>
            <a:pPr lvl="1" algn="just"/>
            <a:r>
              <a:rPr lang="es-ES" sz="4000" dirty="0" smtClean="0"/>
              <a:t>ENTONCES</a:t>
            </a:r>
          </a:p>
          <a:p>
            <a:pPr lvl="1" algn="just"/>
            <a:endParaRPr lang="es-ES" sz="2500" dirty="0" smtClean="0"/>
          </a:p>
          <a:p>
            <a:pPr lvl="1" algn="just"/>
            <a:r>
              <a:rPr lang="es-ES" sz="2500" dirty="0" smtClean="0"/>
              <a:t>HOY TRATAMIENTO TRIBUTARIO DIFIERE DEL TRATAMIENTO FINANCIERO</a:t>
            </a:r>
          </a:p>
          <a:p>
            <a:pPr lvl="1" algn="just"/>
            <a:endParaRPr lang="es-ES" sz="2500" dirty="0"/>
          </a:p>
          <a:p>
            <a:pPr lvl="1" algn="just"/>
            <a:r>
              <a:rPr lang="es-ES" sz="2500" dirty="0" smtClean="0"/>
              <a:t>ELLO IMPLICA UN AJUSTE AL RESULTADO FINANCIERO PARA LLEGAR AL RESULTADO TRIBUTARIO </a:t>
            </a:r>
          </a:p>
          <a:p>
            <a:pPr lvl="1" algn="just"/>
            <a:endParaRPr lang="es-ES" sz="2500" dirty="0" smtClean="0"/>
          </a:p>
          <a:p>
            <a:pPr lvl="1" algn="just"/>
            <a:r>
              <a:rPr lang="es-ES" sz="2500" dirty="0" smtClean="0"/>
              <a:t>CON EL ARTÍCULO 37 BIS…………TT  SERÍA GUAL AL TF </a:t>
            </a:r>
          </a:p>
          <a:p>
            <a:pPr lvl="1" algn="just"/>
            <a:endParaRPr lang="es-ES" sz="2500" dirty="0"/>
          </a:p>
          <a:p>
            <a:pPr lvl="1" algn="just"/>
            <a:r>
              <a:rPr lang="es-ES" sz="2500" dirty="0" smtClean="0"/>
              <a:t>TRATAMIENTO TRIBUTARIO EN CONTRIBUYENTES DEL 14 A , 14 D N° 3 y N° 8 ?</a:t>
            </a:r>
          </a:p>
          <a:p>
            <a:pPr lvl="1" algn="just"/>
            <a:endParaRPr lang="es-ES" sz="2500" dirty="0"/>
          </a:p>
          <a:p>
            <a:pPr lvl="1" algn="just"/>
            <a:r>
              <a:rPr lang="es-ES" sz="2500" dirty="0" smtClean="0"/>
              <a:t>SE APLICARÍAN  LA IFRS FULL y/o Pymes ?</a:t>
            </a:r>
          </a:p>
          <a:p>
            <a:pPr lvl="1" algn="just"/>
            <a:endParaRPr lang="es-ES" sz="2500" dirty="0"/>
          </a:p>
          <a:p>
            <a:pPr lvl="1" algn="just"/>
            <a:endParaRPr lang="es-ES" sz="2800" dirty="0"/>
          </a:p>
          <a:p>
            <a:pPr lvl="1" algn="just"/>
            <a:endParaRPr lang="es-ES" sz="2800" dirty="0"/>
          </a:p>
          <a:p>
            <a:pPr lvl="1" algn="just"/>
            <a:endParaRPr lang="es-CL" sz="1200" dirty="0"/>
          </a:p>
        </p:txBody>
      </p:sp>
      <p:sp>
        <p:nvSpPr>
          <p:cNvPr id="8" name="Title 1"/>
          <p:cNvSpPr txBox="1">
            <a:spLocks/>
          </p:cNvSpPr>
          <p:nvPr/>
        </p:nvSpPr>
        <p:spPr>
          <a:xfrm>
            <a:off x="135603" y="868075"/>
            <a:ext cx="11792926" cy="461793"/>
          </a:xfrm>
          <a:prstGeom prst="rect">
            <a:avLst/>
          </a:prstGeom>
          <a:solidFill>
            <a:schemeClr val="accent5">
              <a:lumMod val="60000"/>
              <a:lumOff val="40000"/>
            </a:schemeClr>
          </a:solidFill>
          <a:ln>
            <a:solidFill>
              <a:schemeClr val="accent1">
                <a:lumMod val="75000"/>
              </a:schemeClr>
            </a:solidFill>
          </a:ln>
          <a:extLst/>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lvl="1" algn="ctr">
              <a:lnSpc>
                <a:spcPct val="85000"/>
              </a:lnSpc>
              <a:spcBef>
                <a:spcPct val="0"/>
              </a:spcBef>
            </a:pPr>
            <a:r>
              <a:rPr lang="es-ES" sz="2800" b="1" spc="-50" dirty="0">
                <a:solidFill>
                  <a:schemeClr val="bg1">
                    <a:lumMod val="85000"/>
                  </a:schemeClr>
                </a:solidFill>
              </a:rPr>
              <a:t>ARTÍCULO 1 DEL PROYECTO LEY 21.420 : Modificaciones al D.L 824 ( LIR):</a:t>
            </a:r>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5602" y="165576"/>
            <a:ext cx="1436867" cy="702499"/>
          </a:xfrm>
          <a:prstGeom prst="rect">
            <a:avLst/>
          </a:prstGeom>
        </p:spPr>
      </p:pic>
    </p:spTree>
    <p:extLst>
      <p:ext uri="{BB962C8B-B14F-4D97-AF65-F5344CB8AC3E}">
        <p14:creationId xmlns:p14="http://schemas.microsoft.com/office/powerpoint/2010/main" val="2789284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CAJA MONEDA EXTRANJERA</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6</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6" name="5 Rectángulo"/>
          <p:cNvSpPr/>
          <p:nvPr/>
        </p:nvSpPr>
        <p:spPr>
          <a:xfrm>
            <a:off x="179614" y="1445081"/>
            <a:ext cx="11487150" cy="4231928"/>
          </a:xfrm>
          <a:prstGeom prst="rect">
            <a:avLst/>
          </a:prstGeom>
        </p:spPr>
        <p:txBody>
          <a:bodyPr wrap="square">
            <a:spAutoFit/>
          </a:bodyPr>
          <a:lstStyle/>
          <a:p>
            <a:pPr algn="just"/>
            <a:r>
              <a:rPr lang="es-ES" sz="2500" b="1" dirty="0" smtClean="0"/>
              <a:t>NIC 21 </a:t>
            </a:r>
          </a:p>
          <a:p>
            <a:pPr algn="just"/>
            <a:r>
              <a:rPr lang="es-ES" b="1" u="sng" dirty="0"/>
              <a:t>Objetivo </a:t>
            </a:r>
            <a:endParaRPr lang="es-ES" b="1" u="sng" dirty="0" smtClean="0"/>
          </a:p>
          <a:p>
            <a:pPr algn="just"/>
            <a:r>
              <a:rPr lang="es-ES" sz="1400" i="1" dirty="0" smtClean="0"/>
              <a:t>Una </a:t>
            </a:r>
            <a:r>
              <a:rPr lang="es-ES" sz="1400" i="1" dirty="0"/>
              <a:t>entidad puede llevar a cabo actividades en el extranjero de dos maneras diferentes. Puede realizar transacciones en moneda extranjera o bien puede tener negocios en el extranjero. Además, una entidad puede presentar sus estados financieros en una moneda extranjera. El objetivo de esta Norma es prescribir cómo se incorporan, en los estados financieros de una entidad, las transacciones en moneda extranjera y los negocios en el extranjero, y cómo convertir los estados financieros a la moneda de presentación elegida. Los principales problemas que se presentan son la tasa o tasas de cambio a utilizar, así como la manera de informar sobre los efectos de las variaciones en las tasas de cambio dentro de los estados financieros.</a:t>
            </a:r>
          </a:p>
          <a:p>
            <a:pPr algn="just"/>
            <a:r>
              <a:rPr lang="es-ES" b="1" u="sng" dirty="0"/>
              <a:t>Alcance </a:t>
            </a:r>
            <a:endParaRPr lang="es-ES" b="1" u="sng" dirty="0" smtClean="0"/>
          </a:p>
          <a:p>
            <a:pPr algn="just"/>
            <a:r>
              <a:rPr lang="es-ES" sz="1400" i="1" dirty="0" smtClean="0"/>
              <a:t>Esta </a:t>
            </a:r>
            <a:r>
              <a:rPr lang="es-ES" sz="1400" i="1" dirty="0"/>
              <a:t>Norma se </a:t>
            </a:r>
            <a:r>
              <a:rPr lang="es-ES" sz="1400" i="1" dirty="0" smtClean="0"/>
              <a:t>aplicará:(a</a:t>
            </a:r>
            <a:r>
              <a:rPr lang="es-ES" sz="1400" i="1" dirty="0"/>
              <a:t>) al contabilizar las transacciones y saldos en moneda extranjera, excepto las transacciones y saldos con derivados que estén dentro del alcance de la NIIF 9 Instrumentos Financieros; (b) al convertir los resultados y la situación financiera de los negocios en el extranjero que se incluyan en los estados financieros de la entidad, ya sea por consolidación o por el método de la participación; y (c) al convertir los resultados y la situación financiera de la entidad en una moneda de presentación. </a:t>
            </a:r>
            <a:endParaRPr lang="es-ES" sz="1400" i="1" dirty="0" smtClean="0"/>
          </a:p>
          <a:p>
            <a:pPr algn="just"/>
            <a:r>
              <a:rPr lang="es-CL" b="1" u="sng" dirty="0"/>
              <a:t>Reconocimiento inicial</a:t>
            </a:r>
          </a:p>
          <a:p>
            <a:pPr algn="just"/>
            <a:r>
              <a:rPr lang="es-ES" sz="1400" i="1" dirty="0"/>
              <a:t>Toda transacción en moneda extranjera se registrará, en el momento de su reconocimiento inicial, utilizando la moneda funcional, mediante la aplicación al importe en moneda extranjera, de la tasa de cambio de contado a la fecha de la transacción entre la moneda funcional y la moneda extranjera</a:t>
            </a:r>
          </a:p>
          <a:p>
            <a:pPr algn="just"/>
            <a:r>
              <a:rPr lang="es-ES" b="1" u="sng" dirty="0"/>
              <a:t>Información al final de los periodos posteriores sobre los que se informa </a:t>
            </a:r>
          </a:p>
          <a:p>
            <a:pPr algn="just"/>
            <a:r>
              <a:rPr lang="es-ES" sz="1400" i="1" dirty="0"/>
              <a:t>Al final de cada periodo sobre el que se informa: (a) Las partidas monetarias en moneda extranjera se convertirán utilizando la tasa de cambio de </a:t>
            </a:r>
            <a:r>
              <a:rPr lang="es-ES" sz="1400" i="1" dirty="0" smtClean="0"/>
              <a:t>cierre</a:t>
            </a:r>
            <a:endParaRPr lang="es-ES" dirty="0" smtClean="0"/>
          </a:p>
        </p:txBody>
      </p:sp>
    </p:spTree>
    <p:extLst>
      <p:ext uri="{BB962C8B-B14F-4D97-AF65-F5344CB8AC3E}">
        <p14:creationId xmlns:p14="http://schemas.microsoft.com/office/powerpoint/2010/main" val="216640361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7" name="Marcador de pie de página 6"/>
          <p:cNvSpPr>
            <a:spLocks noGrp="1"/>
          </p:cNvSpPr>
          <p:nvPr>
            <p:ph type="ftr" sz="quarter" idx="11"/>
          </p:nvPr>
        </p:nvSpPr>
        <p:spPr>
          <a:xfrm>
            <a:off x="9029736" y="6428553"/>
            <a:ext cx="2954559" cy="337625"/>
          </a:xfrm>
        </p:spPr>
        <p:txBody>
          <a:bodyPr/>
          <a:lstStyle/>
          <a:p>
            <a:endParaRPr lang="es-CL" sz="1800" dirty="0"/>
          </a:p>
        </p:txBody>
      </p:sp>
      <p:sp>
        <p:nvSpPr>
          <p:cNvPr id="9" name="CuadroTexto 8"/>
          <p:cNvSpPr txBox="1"/>
          <p:nvPr/>
        </p:nvSpPr>
        <p:spPr>
          <a:xfrm>
            <a:off x="278970" y="1329868"/>
            <a:ext cx="11504346" cy="5109091"/>
          </a:xfrm>
          <a:prstGeom prst="rect">
            <a:avLst/>
          </a:prstGeom>
          <a:noFill/>
        </p:spPr>
        <p:txBody>
          <a:bodyPr wrap="square" rtlCol="0">
            <a:spAutoFit/>
          </a:bodyPr>
          <a:lstStyle/>
          <a:p>
            <a:pPr lvl="1" algn="just"/>
            <a:r>
              <a:rPr lang="es-ES" sz="2000" dirty="0" smtClean="0"/>
              <a:t>CIRCULAR N° 5 del 12/01/2023</a:t>
            </a:r>
          </a:p>
          <a:p>
            <a:pPr lvl="1" algn="just"/>
            <a:r>
              <a:rPr lang="es-CL" sz="1400" b="1" u="sng" dirty="0" smtClean="0"/>
              <a:t>INSTRODUCCIÓN</a:t>
            </a:r>
            <a:endParaRPr lang="es-ES" sz="1400" b="1" u="sng" dirty="0"/>
          </a:p>
          <a:p>
            <a:pPr lvl="1" algn="just"/>
            <a:r>
              <a:rPr lang="es-ES" sz="1400" dirty="0" smtClean="0"/>
              <a:t>Es </a:t>
            </a:r>
            <a:r>
              <a:rPr lang="es-ES" sz="1400" dirty="0"/>
              <a:t>importante considerar que, pendiente la preparación y publicación de esta circular, el 9 de diciembre de 2022 el Ejecutivo ingresó para discusión legislativa un proyecto de ley, boletín N° 15552-14, que posterga la entrada en vigencia del artículo 37 bis de la LIR, desde el 1° de enero de 2023 al 1° de enero de 2024. </a:t>
            </a:r>
            <a:endParaRPr lang="es-ES" sz="1400" dirty="0" smtClean="0"/>
          </a:p>
          <a:p>
            <a:pPr lvl="1" algn="just"/>
            <a:endParaRPr lang="es-ES" sz="1400" dirty="0"/>
          </a:p>
          <a:p>
            <a:pPr lvl="1" algn="just"/>
            <a:r>
              <a:rPr lang="es-ES" sz="1400" dirty="0" smtClean="0"/>
              <a:t>Posteriormente</a:t>
            </a:r>
            <a:r>
              <a:rPr lang="es-ES" sz="1400" dirty="0"/>
              <a:t>, con fecha 4 de enero de 2023, el Ejecutivo ingresó al Congreso un proyecto de ley, boletín N° 15637-05, que elimina el artículo 37 bis de la LIR, manteniendo la entrega de bienes en leasing el mismo tratamiento tributario que tenía hasta antes de la entrada en vigencia de la referida norma, tal como se explica en el apartado II. </a:t>
            </a:r>
            <a:endParaRPr lang="es-ES" sz="1400" dirty="0" smtClean="0"/>
          </a:p>
          <a:p>
            <a:pPr lvl="1" algn="just"/>
            <a:endParaRPr lang="es-ES" sz="1400" dirty="0"/>
          </a:p>
          <a:p>
            <a:pPr lvl="1" algn="just"/>
            <a:r>
              <a:rPr lang="es-ES" sz="2800" dirty="0"/>
              <a:t>Con posteridad, Ley N° 21.540, publicada en el Diario Oficial de 15 de febrero de 2023, cuyo artículo único deroga el artículo 37 bis de la LIR</a:t>
            </a:r>
            <a:r>
              <a:rPr lang="es-ES" sz="2800" dirty="0" smtClean="0"/>
              <a:t>.</a:t>
            </a:r>
          </a:p>
          <a:p>
            <a:pPr lvl="1" algn="just"/>
            <a:endParaRPr lang="es-ES" sz="2800" dirty="0"/>
          </a:p>
          <a:p>
            <a:pPr lvl="1" algn="just"/>
            <a:r>
              <a:rPr lang="es-ES" sz="2800" dirty="0" smtClean="0"/>
              <a:t>Con fecha 27/03/2023 se publica la Circular N° 14 del SII que deja sin efecto la Circular N° 5 del 12/01/2023</a:t>
            </a:r>
            <a:endParaRPr lang="es-ES" sz="2800" dirty="0"/>
          </a:p>
          <a:p>
            <a:pPr lvl="1" algn="just"/>
            <a:endParaRPr lang="es-ES" sz="2800" dirty="0"/>
          </a:p>
          <a:p>
            <a:pPr lvl="1" algn="just"/>
            <a:endParaRPr lang="es-CL" sz="1200" dirty="0"/>
          </a:p>
        </p:txBody>
      </p:sp>
      <p:sp>
        <p:nvSpPr>
          <p:cNvPr id="8" name="Title 1"/>
          <p:cNvSpPr txBox="1">
            <a:spLocks/>
          </p:cNvSpPr>
          <p:nvPr/>
        </p:nvSpPr>
        <p:spPr>
          <a:xfrm>
            <a:off x="135603" y="868075"/>
            <a:ext cx="11792926" cy="461793"/>
          </a:xfrm>
          <a:prstGeom prst="rect">
            <a:avLst/>
          </a:prstGeom>
          <a:solidFill>
            <a:schemeClr val="accent5">
              <a:lumMod val="60000"/>
              <a:lumOff val="40000"/>
            </a:schemeClr>
          </a:solidFill>
          <a:ln>
            <a:solidFill>
              <a:schemeClr val="accent1">
                <a:lumMod val="75000"/>
              </a:schemeClr>
            </a:solidFill>
          </a:ln>
          <a:extLst/>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lvl="1" algn="ctr">
              <a:lnSpc>
                <a:spcPct val="85000"/>
              </a:lnSpc>
              <a:spcBef>
                <a:spcPct val="0"/>
              </a:spcBef>
            </a:pPr>
            <a:r>
              <a:rPr lang="es-ES" sz="2800" b="1" spc="-50" dirty="0">
                <a:solidFill>
                  <a:schemeClr val="bg1">
                    <a:lumMod val="85000"/>
                  </a:schemeClr>
                </a:solidFill>
              </a:rPr>
              <a:t>ARTÍCULO 1 DEL PROYECTO LEY 21.420 : Modificaciones al D.L 824 ( LIR):</a:t>
            </a:r>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5602" y="165576"/>
            <a:ext cx="1436867" cy="702499"/>
          </a:xfrm>
          <a:prstGeom prst="rect">
            <a:avLst/>
          </a:prstGeom>
        </p:spPr>
      </p:pic>
    </p:spTree>
    <p:extLst>
      <p:ext uri="{BB962C8B-B14F-4D97-AF65-F5344CB8AC3E}">
        <p14:creationId xmlns:p14="http://schemas.microsoft.com/office/powerpoint/2010/main" val="2176618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OPERACIONES DE LEASING</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61</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359229" y="1379764"/>
            <a:ext cx="11307535" cy="5909310"/>
          </a:xfrm>
          <a:prstGeom prst="rect">
            <a:avLst/>
          </a:prstGeom>
        </p:spPr>
        <p:txBody>
          <a:bodyPr wrap="square">
            <a:spAutoFit/>
          </a:bodyPr>
          <a:lstStyle/>
          <a:p>
            <a:pPr algn="just"/>
            <a:r>
              <a:rPr lang="es-ES" b="1" u="sng" dirty="0" smtClean="0"/>
              <a:t>LEASING FINANCIERO</a:t>
            </a:r>
          </a:p>
          <a:p>
            <a:pPr algn="just"/>
            <a:endParaRPr lang="es-ES" b="1" u="sng" dirty="0" smtClean="0"/>
          </a:p>
          <a:p>
            <a:pPr algn="just"/>
            <a:r>
              <a:rPr lang="es-ES" dirty="0" smtClean="0"/>
              <a:t>A </a:t>
            </a:r>
            <a:r>
              <a:rPr lang="es-ES" dirty="0"/>
              <a:t>su fecha de su realización en el año </a:t>
            </a:r>
            <a:r>
              <a:rPr lang="es-ES" dirty="0" smtClean="0"/>
              <a:t>1 y hasta el término del contrato</a:t>
            </a:r>
            <a:endParaRPr lang="es-ES" dirty="0"/>
          </a:p>
          <a:p>
            <a:pPr algn="just"/>
            <a:r>
              <a:rPr lang="es-ES" b="1" dirty="0" smtClean="0"/>
              <a:t>Activo en Leasing( </a:t>
            </a:r>
            <a:r>
              <a:rPr lang="es-ES" b="1" dirty="0"/>
              <a:t>cuenta de activo)</a:t>
            </a:r>
          </a:p>
          <a:p>
            <a:pPr algn="just"/>
            <a:r>
              <a:rPr lang="es-ES" b="1" dirty="0"/>
              <a:t>                              </a:t>
            </a:r>
            <a:r>
              <a:rPr lang="es-ES" b="1" dirty="0" smtClean="0"/>
              <a:t>Obligaciones por Leasing Corto Plazo </a:t>
            </a:r>
            <a:r>
              <a:rPr lang="es-ES" b="1" dirty="0"/>
              <a:t>( </a:t>
            </a:r>
            <a:r>
              <a:rPr lang="es-ES" b="1" dirty="0" smtClean="0"/>
              <a:t>cuenta de pasivo corriente)</a:t>
            </a:r>
            <a:endParaRPr lang="es-ES" b="1" dirty="0"/>
          </a:p>
          <a:p>
            <a:pPr algn="just"/>
            <a:r>
              <a:rPr lang="es-ES" dirty="0" smtClean="0"/>
              <a:t>                              </a:t>
            </a:r>
            <a:r>
              <a:rPr lang="es-ES" b="1" dirty="0" smtClean="0"/>
              <a:t>Obligaciones </a:t>
            </a:r>
            <a:r>
              <a:rPr lang="es-ES" b="1" dirty="0"/>
              <a:t>por Leasing </a:t>
            </a:r>
            <a:r>
              <a:rPr lang="es-ES" b="1" dirty="0" smtClean="0"/>
              <a:t>Largo </a:t>
            </a:r>
            <a:r>
              <a:rPr lang="es-ES" b="1" dirty="0"/>
              <a:t>Plazo ( cuenta de </a:t>
            </a:r>
            <a:r>
              <a:rPr lang="es-ES" b="1" dirty="0" smtClean="0"/>
              <a:t>pasivo largo plazo)</a:t>
            </a:r>
            <a:endParaRPr lang="es-ES" b="1" dirty="0"/>
          </a:p>
          <a:p>
            <a:pPr algn="just"/>
            <a:endParaRPr lang="es-ES" dirty="0" smtClean="0"/>
          </a:p>
          <a:p>
            <a:pPr algn="just"/>
            <a:r>
              <a:rPr lang="es-ES" dirty="0"/>
              <a:t>….. Al </a:t>
            </a:r>
            <a:r>
              <a:rPr lang="es-ES" dirty="0" smtClean="0"/>
              <a:t>término de cada  </a:t>
            </a:r>
            <a:r>
              <a:rPr lang="es-ES" dirty="0"/>
              <a:t>mes </a:t>
            </a:r>
            <a:r>
              <a:rPr lang="es-ES" dirty="0" smtClean="0"/>
              <a:t>del </a:t>
            </a:r>
            <a:r>
              <a:rPr lang="es-ES" dirty="0"/>
              <a:t>año 1 </a:t>
            </a:r>
            <a:r>
              <a:rPr lang="es-ES" dirty="0" smtClean="0"/>
              <a:t>y hasta el término del contrato</a:t>
            </a:r>
            <a:endParaRPr lang="es-ES" dirty="0"/>
          </a:p>
          <a:p>
            <a:pPr algn="just"/>
            <a:r>
              <a:rPr lang="es-ES" b="1" dirty="0" smtClean="0"/>
              <a:t>Obligaciones </a:t>
            </a:r>
            <a:r>
              <a:rPr lang="es-ES" b="1" dirty="0"/>
              <a:t>por Leasing Corto Plazo ( cuenta de pasivo corriente)</a:t>
            </a:r>
          </a:p>
          <a:p>
            <a:pPr algn="just"/>
            <a:r>
              <a:rPr lang="es-ES" b="1" dirty="0" smtClean="0"/>
              <a:t>IVA Crédito Fiscal</a:t>
            </a:r>
          </a:p>
          <a:p>
            <a:pPr algn="just"/>
            <a:r>
              <a:rPr lang="es-ES" b="1" dirty="0" smtClean="0"/>
              <a:t>Intereses por Leasing (cuenta de Resultados)</a:t>
            </a:r>
          </a:p>
          <a:p>
            <a:pPr algn="just"/>
            <a:r>
              <a:rPr lang="es-ES" b="1" dirty="0"/>
              <a:t> </a:t>
            </a:r>
            <a:r>
              <a:rPr lang="es-ES" b="1" dirty="0" smtClean="0"/>
              <a:t>                               Caja(Banco)</a:t>
            </a:r>
            <a:endParaRPr lang="es-ES" b="1" dirty="0"/>
          </a:p>
          <a:p>
            <a:pPr algn="just"/>
            <a:endParaRPr lang="es-ES" dirty="0" smtClean="0"/>
          </a:p>
          <a:p>
            <a:pPr algn="just"/>
            <a:r>
              <a:rPr lang="es-ES" dirty="0" smtClean="0"/>
              <a:t>    ….. </a:t>
            </a:r>
            <a:r>
              <a:rPr lang="es-ES" dirty="0"/>
              <a:t>Al cierre </a:t>
            </a:r>
            <a:r>
              <a:rPr lang="es-ES" dirty="0" smtClean="0"/>
              <a:t>de cada mes o del  </a:t>
            </a:r>
            <a:r>
              <a:rPr lang="es-ES" dirty="0"/>
              <a:t>ejercicio del año 1 </a:t>
            </a:r>
            <a:r>
              <a:rPr lang="es-ES" dirty="0" smtClean="0"/>
              <a:t>y hasta el término del contrato</a:t>
            </a:r>
            <a:endParaRPr lang="es-ES" dirty="0"/>
          </a:p>
          <a:p>
            <a:pPr algn="just"/>
            <a:r>
              <a:rPr lang="es-ES" b="1" dirty="0" smtClean="0"/>
              <a:t>Depreciación de Leasing (cuenta de resultados)</a:t>
            </a:r>
            <a:endParaRPr lang="es-ES" b="1" dirty="0"/>
          </a:p>
          <a:p>
            <a:pPr algn="just"/>
            <a:r>
              <a:rPr lang="es-ES" b="1" dirty="0"/>
              <a:t>                         </a:t>
            </a:r>
            <a:r>
              <a:rPr lang="es-ES" b="1" dirty="0" smtClean="0"/>
              <a:t>Depreciación Acumulada Leasing ( </a:t>
            </a:r>
            <a:r>
              <a:rPr lang="es-ES" b="1" dirty="0"/>
              <a:t>cuenta de </a:t>
            </a:r>
            <a:r>
              <a:rPr lang="es-ES" b="1" dirty="0" smtClean="0"/>
              <a:t>activo)</a:t>
            </a:r>
            <a:endParaRPr lang="es-ES" b="1" dirty="0"/>
          </a:p>
          <a:p>
            <a:pPr algn="just"/>
            <a:endParaRPr lang="es-ES" b="1" dirty="0" smtClean="0"/>
          </a:p>
          <a:p>
            <a:pPr algn="just"/>
            <a:r>
              <a:rPr lang="es-ES" b="1" dirty="0"/>
              <a:t>Obligaciones por Leasing Largo Plazo ( cuenta de pasivo largo plazo)</a:t>
            </a:r>
          </a:p>
          <a:p>
            <a:pPr algn="just"/>
            <a:r>
              <a:rPr lang="es-ES" b="1" dirty="0"/>
              <a:t>                         Obligaciones por Leasing Corto Plazo ( cuenta de pasivo corriente)</a:t>
            </a:r>
          </a:p>
          <a:p>
            <a:pPr algn="just"/>
            <a:endParaRPr lang="es-ES" dirty="0" smtClean="0"/>
          </a:p>
          <a:p>
            <a:pPr algn="just"/>
            <a:endParaRPr lang="es-ES" dirty="0"/>
          </a:p>
        </p:txBody>
      </p:sp>
    </p:spTree>
    <p:extLst>
      <p:ext uri="{BB962C8B-B14F-4D97-AF65-F5344CB8AC3E}">
        <p14:creationId xmlns:p14="http://schemas.microsoft.com/office/powerpoint/2010/main" val="356054510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OPERACIONES DE LEASING</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62</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440871" y="1551214"/>
            <a:ext cx="11225893" cy="4524315"/>
          </a:xfrm>
          <a:prstGeom prst="rect">
            <a:avLst/>
          </a:prstGeom>
        </p:spPr>
        <p:txBody>
          <a:bodyPr wrap="square">
            <a:spAutoFit/>
          </a:bodyPr>
          <a:lstStyle/>
          <a:p>
            <a:pPr algn="just"/>
            <a:endParaRPr lang="es-ES" b="1" u="sng" dirty="0" smtClean="0"/>
          </a:p>
          <a:p>
            <a:pPr algn="just"/>
            <a:endParaRPr lang="es-ES" b="1" u="sng" dirty="0"/>
          </a:p>
          <a:p>
            <a:pPr algn="just"/>
            <a:r>
              <a:rPr lang="es-ES" b="1" u="sng" dirty="0" smtClean="0"/>
              <a:t>OPCIÓN DE COMPRA</a:t>
            </a:r>
          </a:p>
          <a:p>
            <a:pPr algn="just"/>
            <a:endParaRPr lang="es-ES" b="1" u="sng" dirty="0" smtClean="0"/>
          </a:p>
          <a:p>
            <a:pPr algn="just"/>
            <a:r>
              <a:rPr lang="es-ES" dirty="0" smtClean="0"/>
              <a:t>Al término de contrato, se toma la última cuota</a:t>
            </a:r>
          </a:p>
          <a:p>
            <a:pPr algn="just"/>
            <a:endParaRPr lang="es-ES" dirty="0" smtClean="0"/>
          </a:p>
          <a:p>
            <a:pPr algn="just"/>
            <a:r>
              <a:rPr lang="es-ES" b="1" dirty="0"/>
              <a:t>Activo Inmovilizado ( cuenta de activo</a:t>
            </a:r>
            <a:r>
              <a:rPr lang="es-ES" b="1" dirty="0" smtClean="0"/>
              <a:t>)(valor de la última cuota)</a:t>
            </a:r>
          </a:p>
          <a:p>
            <a:pPr algn="just"/>
            <a:r>
              <a:rPr lang="es-ES" b="1" dirty="0"/>
              <a:t>Depreciación Acumulada Leasing ( cuenta de activo)</a:t>
            </a:r>
          </a:p>
          <a:p>
            <a:pPr algn="just"/>
            <a:r>
              <a:rPr lang="es-ES" b="1" dirty="0" smtClean="0"/>
              <a:t>                                 Activo </a:t>
            </a:r>
            <a:r>
              <a:rPr lang="es-ES" b="1" dirty="0"/>
              <a:t>en Leasing( cuenta de activo)</a:t>
            </a:r>
          </a:p>
          <a:p>
            <a:pPr algn="just"/>
            <a:r>
              <a:rPr lang="es-ES" b="1" dirty="0" smtClean="0"/>
              <a:t>                                 </a:t>
            </a:r>
            <a:r>
              <a:rPr lang="es-ES" b="1" dirty="0"/>
              <a:t>Caja ( Banco)</a:t>
            </a:r>
          </a:p>
          <a:p>
            <a:pPr algn="just"/>
            <a:endParaRPr lang="es-ES" dirty="0"/>
          </a:p>
          <a:p>
            <a:pPr algn="just"/>
            <a:endParaRPr lang="es-ES" dirty="0" smtClean="0"/>
          </a:p>
          <a:p>
            <a:pPr algn="just"/>
            <a:endParaRPr lang="es-ES" dirty="0" smtClean="0"/>
          </a:p>
          <a:p>
            <a:pPr algn="just"/>
            <a:endParaRPr lang="es-ES" dirty="0"/>
          </a:p>
          <a:p>
            <a:pPr algn="just"/>
            <a:endParaRPr lang="es-ES" dirty="0" smtClean="0"/>
          </a:p>
          <a:p>
            <a:pPr algn="just"/>
            <a:endParaRPr lang="es-ES" dirty="0"/>
          </a:p>
        </p:txBody>
      </p:sp>
    </p:spTree>
    <p:extLst>
      <p:ext uri="{BB962C8B-B14F-4D97-AF65-F5344CB8AC3E}">
        <p14:creationId xmlns:p14="http://schemas.microsoft.com/office/powerpoint/2010/main" val="207873169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OPERACIONES DE LEASING</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63</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440871" y="1551214"/>
            <a:ext cx="11225893" cy="3693319"/>
          </a:xfrm>
          <a:prstGeom prst="rect">
            <a:avLst/>
          </a:prstGeom>
        </p:spPr>
        <p:txBody>
          <a:bodyPr wrap="square">
            <a:spAutoFit/>
          </a:bodyPr>
          <a:lstStyle/>
          <a:p>
            <a:pPr algn="just"/>
            <a:endParaRPr lang="es-ES" b="1" u="sng" dirty="0" smtClean="0"/>
          </a:p>
          <a:p>
            <a:pPr algn="just"/>
            <a:endParaRPr lang="es-ES" b="1" u="sng" dirty="0"/>
          </a:p>
          <a:p>
            <a:pPr algn="just"/>
            <a:r>
              <a:rPr lang="es-ES" b="1" u="sng" dirty="0" smtClean="0"/>
              <a:t>LEASING OPERATIVO</a:t>
            </a:r>
          </a:p>
          <a:p>
            <a:pPr algn="just"/>
            <a:endParaRPr lang="es-ES" b="1" u="sng" dirty="0" smtClean="0"/>
          </a:p>
          <a:p>
            <a:pPr algn="just"/>
            <a:r>
              <a:rPr lang="es-ES" dirty="0" smtClean="0"/>
              <a:t>A </a:t>
            </a:r>
            <a:r>
              <a:rPr lang="es-ES" dirty="0"/>
              <a:t>su fecha de su realización en el año </a:t>
            </a:r>
            <a:r>
              <a:rPr lang="es-ES" dirty="0" smtClean="0"/>
              <a:t>1, en forma mensual  y hasta el término de contrato</a:t>
            </a:r>
          </a:p>
          <a:p>
            <a:pPr algn="just"/>
            <a:endParaRPr lang="es-ES" dirty="0"/>
          </a:p>
          <a:p>
            <a:pPr algn="just"/>
            <a:r>
              <a:rPr lang="es-ES" b="1" dirty="0" smtClean="0"/>
              <a:t>Arriendo de Leasing( </a:t>
            </a:r>
            <a:r>
              <a:rPr lang="es-ES" b="1" dirty="0"/>
              <a:t>cuenta de </a:t>
            </a:r>
            <a:r>
              <a:rPr lang="es-ES" b="1" dirty="0" smtClean="0"/>
              <a:t>resultados )</a:t>
            </a:r>
            <a:endParaRPr lang="es-ES" b="1" dirty="0"/>
          </a:p>
          <a:p>
            <a:pPr algn="just"/>
            <a:r>
              <a:rPr lang="es-ES" b="1" dirty="0" smtClean="0"/>
              <a:t>IVA Crédito Fiscal</a:t>
            </a:r>
          </a:p>
          <a:p>
            <a:pPr algn="just"/>
            <a:r>
              <a:rPr lang="es-ES" b="1" dirty="0" smtClean="0"/>
              <a:t>                                  Caja(Banco)</a:t>
            </a:r>
            <a:endParaRPr lang="es-ES" b="1" dirty="0"/>
          </a:p>
          <a:p>
            <a:pPr algn="just"/>
            <a:endParaRPr lang="es-ES" dirty="0" smtClean="0"/>
          </a:p>
          <a:p>
            <a:pPr algn="just"/>
            <a:endParaRPr lang="es-ES" dirty="0"/>
          </a:p>
          <a:p>
            <a:pPr algn="just"/>
            <a:endParaRPr lang="es-ES" dirty="0" smtClean="0"/>
          </a:p>
          <a:p>
            <a:pPr algn="just"/>
            <a:endParaRPr lang="es-ES" dirty="0"/>
          </a:p>
        </p:txBody>
      </p:sp>
    </p:spTree>
    <p:extLst>
      <p:ext uri="{BB962C8B-B14F-4D97-AF65-F5344CB8AC3E}">
        <p14:creationId xmlns:p14="http://schemas.microsoft.com/office/powerpoint/2010/main" val="31908208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OPERACIONES DE LEASING</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64</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440871" y="1551214"/>
            <a:ext cx="11225893" cy="5078313"/>
          </a:xfrm>
          <a:prstGeom prst="rect">
            <a:avLst/>
          </a:prstGeom>
        </p:spPr>
        <p:txBody>
          <a:bodyPr wrap="square">
            <a:spAutoFit/>
          </a:bodyPr>
          <a:lstStyle/>
          <a:p>
            <a:pPr algn="just"/>
            <a:r>
              <a:rPr lang="es-ES" b="1" u="sng" dirty="0" smtClean="0"/>
              <a:t>LEASEBACK</a:t>
            </a:r>
          </a:p>
          <a:p>
            <a:pPr algn="just"/>
            <a:r>
              <a:rPr lang="es-ES" dirty="0" smtClean="0"/>
              <a:t>A </a:t>
            </a:r>
            <a:r>
              <a:rPr lang="es-ES" dirty="0"/>
              <a:t>su fecha de su realización en el año 1</a:t>
            </a:r>
          </a:p>
          <a:p>
            <a:pPr algn="just"/>
            <a:r>
              <a:rPr lang="es-ES" b="1" dirty="0" smtClean="0"/>
              <a:t>Depreciación Acumulada </a:t>
            </a:r>
          </a:p>
          <a:p>
            <a:pPr algn="just"/>
            <a:r>
              <a:rPr lang="es-ES" b="1" dirty="0"/>
              <a:t> </a:t>
            </a:r>
            <a:r>
              <a:rPr lang="es-ES" b="1" dirty="0" smtClean="0"/>
              <a:t>                             Activo Inmovilizado</a:t>
            </a:r>
          </a:p>
          <a:p>
            <a:pPr algn="just"/>
            <a:r>
              <a:rPr lang="es-ES" b="1" dirty="0"/>
              <a:t> </a:t>
            </a:r>
            <a:r>
              <a:rPr lang="es-ES" b="1" dirty="0" smtClean="0"/>
              <a:t>                             Venta (cuenta de resultados)</a:t>
            </a:r>
          </a:p>
          <a:p>
            <a:pPr algn="just"/>
            <a:r>
              <a:rPr lang="es-ES" b="1" dirty="0"/>
              <a:t> </a:t>
            </a:r>
            <a:r>
              <a:rPr lang="es-ES" b="1" dirty="0" smtClean="0"/>
              <a:t>                             IVA Débito Fiscal</a:t>
            </a:r>
          </a:p>
          <a:p>
            <a:pPr algn="just"/>
            <a:r>
              <a:rPr lang="es-ES" dirty="0"/>
              <a:t>Por la venta del activo inmovilizado con utilidad</a:t>
            </a:r>
            <a:r>
              <a:rPr lang="es-ES" b="1" dirty="0" smtClean="0"/>
              <a:t> </a:t>
            </a:r>
          </a:p>
          <a:p>
            <a:pPr algn="just"/>
            <a:r>
              <a:rPr lang="es-ES" b="1" dirty="0" smtClean="0"/>
              <a:t>Ó</a:t>
            </a:r>
          </a:p>
          <a:p>
            <a:pPr algn="just"/>
            <a:r>
              <a:rPr lang="es-ES" b="1" dirty="0" smtClean="0"/>
              <a:t>Pérdida Venta de Activo Inmovilizado(cuenta de resultados)</a:t>
            </a:r>
          </a:p>
          <a:p>
            <a:pPr algn="just"/>
            <a:r>
              <a:rPr lang="es-ES" b="1" dirty="0"/>
              <a:t>Depreciación Acumulada </a:t>
            </a:r>
          </a:p>
          <a:p>
            <a:pPr algn="just"/>
            <a:r>
              <a:rPr lang="es-ES" b="1" dirty="0"/>
              <a:t>                              Activo </a:t>
            </a:r>
            <a:r>
              <a:rPr lang="es-ES" b="1" dirty="0" smtClean="0"/>
              <a:t>Inmovilizado</a:t>
            </a:r>
          </a:p>
          <a:p>
            <a:pPr algn="just"/>
            <a:r>
              <a:rPr lang="es-ES" dirty="0"/>
              <a:t>Por la venta del activo </a:t>
            </a:r>
            <a:r>
              <a:rPr lang="es-ES" dirty="0" smtClean="0"/>
              <a:t>inmovilizado con pérdida</a:t>
            </a:r>
            <a:endParaRPr lang="es-ES" dirty="0"/>
          </a:p>
          <a:p>
            <a:pPr algn="just"/>
            <a:endParaRPr lang="es-ES" b="1" dirty="0"/>
          </a:p>
          <a:p>
            <a:pPr algn="just"/>
            <a:r>
              <a:rPr lang="es-ES" b="1" dirty="0" smtClean="0"/>
              <a:t>Activo en Leasing( </a:t>
            </a:r>
            <a:r>
              <a:rPr lang="es-ES" b="1" dirty="0"/>
              <a:t>cuenta de activo)</a:t>
            </a:r>
          </a:p>
          <a:p>
            <a:pPr algn="just"/>
            <a:r>
              <a:rPr lang="es-ES" b="1" dirty="0"/>
              <a:t>                              </a:t>
            </a:r>
            <a:r>
              <a:rPr lang="es-ES" b="1" dirty="0" smtClean="0"/>
              <a:t>Obligaciones por Leasing Corto Plazo </a:t>
            </a:r>
            <a:r>
              <a:rPr lang="es-ES" b="1" dirty="0"/>
              <a:t>( </a:t>
            </a:r>
            <a:r>
              <a:rPr lang="es-ES" b="1" dirty="0" smtClean="0"/>
              <a:t>cuenta de pasivo corriente)</a:t>
            </a:r>
            <a:endParaRPr lang="es-ES" b="1" dirty="0"/>
          </a:p>
          <a:p>
            <a:pPr algn="just"/>
            <a:r>
              <a:rPr lang="es-ES" dirty="0" smtClean="0"/>
              <a:t>                              </a:t>
            </a:r>
            <a:r>
              <a:rPr lang="es-ES" b="1" dirty="0" smtClean="0"/>
              <a:t>Obligaciones </a:t>
            </a:r>
            <a:r>
              <a:rPr lang="es-ES" b="1" dirty="0"/>
              <a:t>por Leasing </a:t>
            </a:r>
            <a:r>
              <a:rPr lang="es-ES" b="1" dirty="0" smtClean="0"/>
              <a:t>Largo </a:t>
            </a:r>
            <a:r>
              <a:rPr lang="es-ES" b="1" dirty="0"/>
              <a:t>Plazo ( cuenta de </a:t>
            </a:r>
            <a:r>
              <a:rPr lang="es-ES" b="1" dirty="0" smtClean="0"/>
              <a:t>pasivo largo plazo)</a:t>
            </a:r>
            <a:endParaRPr lang="es-ES" b="1" dirty="0"/>
          </a:p>
          <a:p>
            <a:pPr algn="just"/>
            <a:endParaRPr lang="es-ES" dirty="0" smtClean="0"/>
          </a:p>
          <a:p>
            <a:pPr algn="just"/>
            <a:r>
              <a:rPr lang="es-ES" dirty="0"/>
              <a:t>….. Al </a:t>
            </a:r>
            <a:r>
              <a:rPr lang="es-ES" dirty="0" smtClean="0"/>
              <a:t>término de cada  </a:t>
            </a:r>
            <a:r>
              <a:rPr lang="es-ES" dirty="0"/>
              <a:t>mes </a:t>
            </a:r>
            <a:r>
              <a:rPr lang="es-ES" dirty="0" smtClean="0"/>
              <a:t>del </a:t>
            </a:r>
            <a:r>
              <a:rPr lang="es-ES" dirty="0"/>
              <a:t>año 1 </a:t>
            </a:r>
            <a:r>
              <a:rPr lang="es-ES" dirty="0" smtClean="0"/>
              <a:t>ID LO VISTO ANTES</a:t>
            </a:r>
            <a:endParaRPr lang="es-ES" dirty="0"/>
          </a:p>
        </p:txBody>
      </p:sp>
    </p:spTree>
    <p:extLst>
      <p:ext uri="{BB962C8B-B14F-4D97-AF65-F5344CB8AC3E}">
        <p14:creationId xmlns:p14="http://schemas.microsoft.com/office/powerpoint/2010/main" val="252737654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VENTA DE ACTIVOS NO MONETARIOS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65</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4" name="3 Rectángulo"/>
          <p:cNvSpPr/>
          <p:nvPr/>
        </p:nvSpPr>
        <p:spPr>
          <a:xfrm>
            <a:off x="359229" y="1404260"/>
            <a:ext cx="11456001" cy="369332"/>
          </a:xfrm>
          <a:prstGeom prst="rect">
            <a:avLst/>
          </a:prstGeom>
        </p:spPr>
        <p:txBody>
          <a:bodyPr wrap="square">
            <a:spAutoFit/>
          </a:bodyPr>
          <a:lstStyle/>
          <a:p>
            <a:pPr algn="just"/>
            <a:endParaRPr lang="es-CL" b="1" u="sng" dirty="0"/>
          </a:p>
        </p:txBody>
      </p:sp>
      <p:sp>
        <p:nvSpPr>
          <p:cNvPr id="3" name="2 Rectángulo"/>
          <p:cNvSpPr/>
          <p:nvPr/>
        </p:nvSpPr>
        <p:spPr>
          <a:xfrm>
            <a:off x="359229" y="1445081"/>
            <a:ext cx="11456001" cy="1077218"/>
          </a:xfrm>
          <a:prstGeom prst="rect">
            <a:avLst/>
          </a:prstGeom>
        </p:spPr>
        <p:txBody>
          <a:bodyPr wrap="square">
            <a:spAutoFit/>
          </a:bodyPr>
          <a:lstStyle/>
          <a:p>
            <a:pPr algn="just"/>
            <a:endParaRPr lang="es-ES" sz="1600" dirty="0"/>
          </a:p>
          <a:p>
            <a:pPr algn="just"/>
            <a:endParaRPr lang="es-ES" sz="1600" dirty="0" smtClean="0"/>
          </a:p>
          <a:p>
            <a:pPr algn="just"/>
            <a:endParaRPr lang="es-ES" sz="1600" dirty="0"/>
          </a:p>
          <a:p>
            <a:pPr algn="just"/>
            <a:endParaRPr lang="es-ES" sz="1600" dirty="0"/>
          </a:p>
        </p:txBody>
      </p:sp>
      <p:sp>
        <p:nvSpPr>
          <p:cNvPr id="6" name="5 Rectángulo"/>
          <p:cNvSpPr/>
          <p:nvPr/>
        </p:nvSpPr>
        <p:spPr>
          <a:xfrm>
            <a:off x="269421" y="1445081"/>
            <a:ext cx="11397343" cy="7048083"/>
          </a:xfrm>
          <a:prstGeom prst="rect">
            <a:avLst/>
          </a:prstGeom>
        </p:spPr>
        <p:txBody>
          <a:bodyPr wrap="square">
            <a:spAutoFit/>
          </a:bodyPr>
          <a:lstStyle/>
          <a:p>
            <a:pPr algn="just"/>
            <a:r>
              <a:rPr lang="es-MX" sz="2400" dirty="0"/>
              <a:t>Los Activos No Monetarios son los que están resguardados de la inflación, por ejemplo: bienes físicos del activo inmovilizado, bienes físicos del activo realizable y créditos o derechos en moneda extranjera o reajustables</a:t>
            </a:r>
            <a:endParaRPr lang="es-MX" sz="2400" b="1" dirty="0" smtClean="0"/>
          </a:p>
          <a:p>
            <a:pPr algn="just"/>
            <a:endParaRPr lang="es-MX" sz="2400" b="1" dirty="0" smtClean="0"/>
          </a:p>
          <a:p>
            <a:pPr algn="just"/>
            <a:endParaRPr lang="es-MX" sz="2400" b="1" dirty="0"/>
          </a:p>
          <a:p>
            <a:pPr algn="just"/>
            <a:r>
              <a:rPr lang="es-MX" sz="2400" b="1" dirty="0" smtClean="0"/>
              <a:t>Diferencias </a:t>
            </a:r>
            <a:r>
              <a:rPr lang="es-MX" sz="2400" b="1" dirty="0"/>
              <a:t>entre activos no monetarios y monetarios</a:t>
            </a:r>
          </a:p>
          <a:p>
            <a:pPr algn="just"/>
            <a:r>
              <a:rPr lang="es-MX" sz="2400" dirty="0"/>
              <a:t>En el balance financiero de una empresa tenemos dos tipos de activos: monetarios y no monetarios. Y el factor principal que los diferencia es la </a:t>
            </a:r>
            <a:r>
              <a:rPr lang="es-MX" sz="2400" b="1" dirty="0">
                <a:hlinkClick r:id="rId3"/>
              </a:rPr>
              <a:t>liquidez</a:t>
            </a:r>
            <a:r>
              <a:rPr lang="es-MX" sz="2400" dirty="0"/>
              <a:t> del activo. Es decir, si son fácilmente convertibles en una determinada cantidad de dinero en un pequeño lapso de tiempo. Por tanto, si se puede convertir fácilmente en dinero se considerará un activo monetario. En cambio, si es difícilmente convertible en dinero en el corto plazo, será un activo no monetario.</a:t>
            </a:r>
          </a:p>
          <a:p>
            <a:pPr lvl="1" algn="just"/>
            <a:endParaRPr lang="es-ES" sz="2400" dirty="0" smtClean="0"/>
          </a:p>
          <a:p>
            <a:pPr lvl="1" algn="just"/>
            <a:endParaRPr lang="es-ES" sz="4000" dirty="0"/>
          </a:p>
          <a:p>
            <a:pPr lvl="1" algn="just"/>
            <a:endParaRPr lang="es-ES" sz="4000" dirty="0" smtClean="0"/>
          </a:p>
          <a:p>
            <a:pPr lvl="1" algn="just"/>
            <a:endParaRPr lang="es-ES" sz="4000" dirty="0"/>
          </a:p>
          <a:p>
            <a:pPr lvl="1" algn="just"/>
            <a:endParaRPr lang="es-ES" sz="2000" dirty="0"/>
          </a:p>
        </p:txBody>
      </p:sp>
    </p:spTree>
    <p:extLst>
      <p:ext uri="{BB962C8B-B14F-4D97-AF65-F5344CB8AC3E}">
        <p14:creationId xmlns:p14="http://schemas.microsoft.com/office/powerpoint/2010/main" val="400843963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VENTA DE ACTIVOS NO MONETARIOS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66</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359229" y="1445081"/>
            <a:ext cx="11307535" cy="5740033"/>
          </a:xfrm>
          <a:prstGeom prst="rect">
            <a:avLst/>
          </a:prstGeom>
        </p:spPr>
        <p:txBody>
          <a:bodyPr wrap="square">
            <a:spAutoFit/>
          </a:bodyPr>
          <a:lstStyle/>
          <a:p>
            <a:pPr algn="just"/>
            <a:r>
              <a:rPr lang="es-ES" sz="2500" b="1" dirty="0"/>
              <a:t>NIC </a:t>
            </a:r>
            <a:r>
              <a:rPr lang="es-ES" sz="2500" b="1" dirty="0" smtClean="0"/>
              <a:t>16</a:t>
            </a:r>
            <a:endParaRPr lang="es-ES" sz="2500" b="1" dirty="0"/>
          </a:p>
          <a:p>
            <a:pPr algn="just"/>
            <a:r>
              <a:rPr lang="es-ES" b="1" u="sng" dirty="0"/>
              <a:t>Objetivo </a:t>
            </a:r>
          </a:p>
          <a:p>
            <a:pPr algn="just"/>
            <a:r>
              <a:rPr lang="es-ES" sz="1400" i="1" dirty="0"/>
              <a:t>El objetivo de esta Norma es prescribir el tratamiento contable de propiedades, planta y equipo, de forma que los usuarios de los estados financieros puedan conocer la información acerca de la inversión que la entidad tiene en sus propiedades, planta y equipo, así como los cambios que se hayan producido en dicha inversión. Los principales problemas que presenta el reconocimiento contable de propiedades, planta y equipo son la contabilización de los activos, la determinación de su importe en libros y los cargos por depreciación y pérdidas por deterioro que deben reconocerse con relación a los mismos</a:t>
            </a:r>
          </a:p>
          <a:p>
            <a:pPr algn="just"/>
            <a:r>
              <a:rPr lang="es-ES" b="1" u="sng" dirty="0" smtClean="0"/>
              <a:t>Alcance </a:t>
            </a:r>
            <a:endParaRPr lang="es-ES" b="1" u="sng" dirty="0"/>
          </a:p>
          <a:p>
            <a:pPr algn="just"/>
            <a:r>
              <a:rPr lang="es-ES" sz="1400" i="1" dirty="0"/>
              <a:t>Esta Norma debe ser aplicada en la contabilización de los elementos de propiedades, planta y equipo, salvo cuando otra Norma exija o permita un tratamiento contable diferente</a:t>
            </a:r>
          </a:p>
          <a:p>
            <a:pPr algn="just"/>
            <a:r>
              <a:rPr lang="es-ES" b="1" u="sng" dirty="0" smtClean="0"/>
              <a:t>Definiciones </a:t>
            </a:r>
            <a:endParaRPr lang="es-ES" b="1" u="sng" dirty="0"/>
          </a:p>
          <a:p>
            <a:pPr algn="just"/>
            <a:r>
              <a:rPr lang="es-ES" sz="1400" b="1" dirty="0"/>
              <a:t>I</a:t>
            </a:r>
            <a:r>
              <a:rPr lang="es-ES" sz="1400" b="1" dirty="0" smtClean="0"/>
              <a:t>mporte </a:t>
            </a:r>
            <a:r>
              <a:rPr lang="es-ES" sz="1400" b="1" dirty="0"/>
              <a:t>en libros </a:t>
            </a:r>
            <a:r>
              <a:rPr lang="es-ES" sz="1400" dirty="0"/>
              <a:t>es el importe por el que se reconoce un activo, una vez deducidas la depreciación acumulada y las pérdidas por deterioro del valor acumuladas. </a:t>
            </a:r>
            <a:r>
              <a:rPr lang="es-ES" sz="1400" dirty="0" smtClean="0"/>
              <a:t> </a:t>
            </a:r>
          </a:p>
          <a:p>
            <a:pPr algn="just"/>
            <a:endParaRPr lang="es-ES" sz="1400" dirty="0" smtClean="0"/>
          </a:p>
          <a:p>
            <a:pPr algn="just"/>
            <a:r>
              <a:rPr lang="es-ES" sz="1400" dirty="0" smtClean="0"/>
              <a:t>C</a:t>
            </a:r>
            <a:r>
              <a:rPr lang="es-ES" sz="1400" b="1" dirty="0" smtClean="0"/>
              <a:t>osto</a:t>
            </a:r>
            <a:r>
              <a:rPr lang="es-ES" sz="1400" dirty="0" smtClean="0"/>
              <a:t>,  es </a:t>
            </a:r>
            <a:r>
              <a:rPr lang="es-ES" sz="1400" dirty="0"/>
              <a:t>el importe de efectivo o equivalentes al efectivo pagados, o bien el valor razonable de la contraprestación entregada, para adquirir un activo en el momento de su adquisición o construcción o, cuando fuere aplicable, el importe que se atribuye a ese activo cuando se lo reconoce inicialmente de acuerdo con los requerimientos específicos de otras NIIF, por ejemplo, la NIIF 2 Pagos Basados en Acciones</a:t>
            </a:r>
            <a:r>
              <a:rPr lang="es-ES" sz="1400" dirty="0" smtClean="0"/>
              <a:t>.</a:t>
            </a:r>
          </a:p>
          <a:p>
            <a:pPr algn="just"/>
            <a:r>
              <a:rPr lang="es-ES" sz="1400" dirty="0" smtClean="0"/>
              <a:t> </a:t>
            </a:r>
          </a:p>
          <a:p>
            <a:pPr algn="just"/>
            <a:r>
              <a:rPr lang="es-ES" sz="1400" b="1" dirty="0" smtClean="0"/>
              <a:t>Importe depreciable </a:t>
            </a:r>
            <a:r>
              <a:rPr lang="es-ES" sz="1400" dirty="0" smtClean="0"/>
              <a:t>es </a:t>
            </a:r>
            <a:r>
              <a:rPr lang="es-ES" sz="1400" dirty="0"/>
              <a:t>el costo de un activo, u otro importe que lo haya sustituido, menos su valor residual. </a:t>
            </a:r>
            <a:endParaRPr lang="es-ES" sz="1400" dirty="0" smtClean="0"/>
          </a:p>
          <a:p>
            <a:pPr algn="just"/>
            <a:endParaRPr lang="es-ES" sz="1400" dirty="0" smtClean="0"/>
          </a:p>
          <a:p>
            <a:pPr algn="just"/>
            <a:r>
              <a:rPr lang="es-ES" sz="1400" b="1" dirty="0" smtClean="0"/>
              <a:t>Depreciación</a:t>
            </a:r>
            <a:r>
              <a:rPr lang="es-ES" sz="1400" dirty="0" smtClean="0"/>
              <a:t> es </a:t>
            </a:r>
            <a:r>
              <a:rPr lang="es-ES" sz="1400" dirty="0"/>
              <a:t>la distribución sistemática del importe depreciable de un activo a lo largo de su vida útil. </a:t>
            </a:r>
            <a:endParaRPr lang="es-ES" sz="1400" dirty="0" smtClean="0"/>
          </a:p>
          <a:p>
            <a:pPr algn="just"/>
            <a:endParaRPr lang="es-ES" sz="1400" dirty="0" smtClean="0"/>
          </a:p>
          <a:p>
            <a:pPr algn="just"/>
            <a:r>
              <a:rPr lang="es-ES" sz="1400" b="1" dirty="0" smtClean="0"/>
              <a:t>Una pérdida por deterioro </a:t>
            </a:r>
            <a:r>
              <a:rPr lang="es-ES" sz="1400" dirty="0" smtClean="0"/>
              <a:t>es </a:t>
            </a:r>
            <a:r>
              <a:rPr lang="es-ES" sz="1400" dirty="0"/>
              <a:t>el exceso del importe en libros de un activo sobre su importe recuperable. </a:t>
            </a:r>
            <a:r>
              <a:rPr lang="es-ES" dirty="0" smtClean="0"/>
              <a:t>.</a:t>
            </a:r>
          </a:p>
          <a:p>
            <a:pPr algn="just"/>
            <a:r>
              <a:rPr lang="es-ES" b="1" u="sng" dirty="0" smtClean="0"/>
              <a:t> </a:t>
            </a:r>
            <a:endParaRPr lang="es-ES" sz="1400" i="1" dirty="0"/>
          </a:p>
        </p:txBody>
      </p:sp>
    </p:spTree>
    <p:extLst>
      <p:ext uri="{BB962C8B-B14F-4D97-AF65-F5344CB8AC3E}">
        <p14:creationId xmlns:p14="http://schemas.microsoft.com/office/powerpoint/2010/main" val="62579139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VENTA DE ACTIVOS NO MONETARIOS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67</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Rectángulo 2"/>
          <p:cNvSpPr/>
          <p:nvPr/>
        </p:nvSpPr>
        <p:spPr>
          <a:xfrm>
            <a:off x="179613" y="1445081"/>
            <a:ext cx="11759837" cy="4524315"/>
          </a:xfrm>
          <a:prstGeom prst="rect">
            <a:avLst/>
          </a:prstGeom>
        </p:spPr>
        <p:txBody>
          <a:bodyPr wrap="square">
            <a:spAutoFit/>
          </a:bodyPr>
          <a:lstStyle/>
          <a:p>
            <a:pPr algn="just"/>
            <a:r>
              <a:rPr lang="es-MX" b="1" u="sng" dirty="0"/>
              <a:t>Baja en cuentas</a:t>
            </a:r>
          </a:p>
          <a:p>
            <a:pPr algn="just"/>
            <a:r>
              <a:rPr lang="es-MX" dirty="0" smtClean="0"/>
              <a:t> </a:t>
            </a:r>
            <a:r>
              <a:rPr lang="es-MX" i="1" dirty="0"/>
              <a:t>El importe en libros de un elemento de propiedades, planta y equipo se dará de baja en cuentas: </a:t>
            </a:r>
            <a:endParaRPr lang="es-MX" i="1" dirty="0" smtClean="0"/>
          </a:p>
          <a:p>
            <a:pPr marL="342900" indent="-342900" algn="just">
              <a:buAutoNum type="alphaLcParenBoth"/>
            </a:pPr>
            <a:r>
              <a:rPr lang="es-MX" i="1" dirty="0" smtClean="0"/>
              <a:t>por </a:t>
            </a:r>
            <a:r>
              <a:rPr lang="es-MX" i="1" dirty="0"/>
              <a:t>su disposición; </a:t>
            </a:r>
            <a:r>
              <a:rPr lang="es-MX" i="1" dirty="0" smtClean="0"/>
              <a:t>o</a:t>
            </a:r>
          </a:p>
          <a:p>
            <a:pPr marL="342900" indent="-342900" algn="just">
              <a:buAutoNum type="alphaLcParenBoth"/>
            </a:pPr>
            <a:r>
              <a:rPr lang="es-MX" i="1" dirty="0" smtClean="0"/>
              <a:t>cuando </a:t>
            </a:r>
            <a:r>
              <a:rPr lang="es-MX" i="1" dirty="0"/>
              <a:t>no se espere obtener beneficios económicos futuros por su uso o disposición. </a:t>
            </a:r>
            <a:endParaRPr lang="es-MX" i="1" dirty="0" smtClean="0"/>
          </a:p>
          <a:p>
            <a:pPr algn="just"/>
            <a:endParaRPr lang="es-MX" i="1" dirty="0" smtClean="0"/>
          </a:p>
          <a:p>
            <a:pPr algn="just"/>
            <a:r>
              <a:rPr lang="es-MX" i="1" dirty="0" smtClean="0"/>
              <a:t>La </a:t>
            </a:r>
            <a:r>
              <a:rPr lang="es-MX" i="1" dirty="0"/>
              <a:t>pérdida o ganancia surgida al dar de baja un elemento de propiedades, planta y equipo se incluirá en el resultado del periodo cuando la partida sea dada de baja en cuentas (a menos que la NIIF 16 Arrendamientos establezca otra cosa, en caso de una venta con arrendamiento financiero posterior). </a:t>
            </a:r>
            <a:endParaRPr lang="es-MX" i="1" dirty="0" smtClean="0"/>
          </a:p>
          <a:p>
            <a:pPr algn="just"/>
            <a:endParaRPr lang="es-MX" i="1" dirty="0" smtClean="0"/>
          </a:p>
          <a:p>
            <a:pPr algn="just"/>
            <a:r>
              <a:rPr lang="es-MX" i="1" dirty="0" smtClean="0"/>
              <a:t>Las </a:t>
            </a:r>
            <a:r>
              <a:rPr lang="es-MX" i="1" dirty="0"/>
              <a:t>ganancias no se clasificarán como ingresos de actividades ordinarias. Sin embargo, una entidad que, en el curso de sus actividades ordinarias, venda rutinariamente elementos de propiedades, planta y equipo que se mantenían para arrendar a terceros, transferirá esos activos a los inventarios por su importe en libros cuando dejen de ser arrendados y se clasifiquen como mantenidos para la venta. El importe obtenido por la venta de esos activos se reconocerá como ingreso de actividades ordinarias de acuerdo con la NIIF 15 Ingresos de Actividades Ordinarias procedentes de Contratos con Clientes. La NIIF 5 no será de aplicación cuando los activos que se mantienen para la venta en el curso ordinario de la actividad se transfieran a inventarios</a:t>
            </a:r>
            <a:endParaRPr lang="en-US" i="1" dirty="0"/>
          </a:p>
        </p:txBody>
      </p:sp>
    </p:spTree>
    <p:extLst>
      <p:ext uri="{BB962C8B-B14F-4D97-AF65-F5344CB8AC3E}">
        <p14:creationId xmlns:p14="http://schemas.microsoft.com/office/powerpoint/2010/main" val="190178958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VENTA DE ACTIVOS NO MONETARIOS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68</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4" name="3 Rectángulo"/>
          <p:cNvSpPr/>
          <p:nvPr/>
        </p:nvSpPr>
        <p:spPr>
          <a:xfrm>
            <a:off x="359229" y="1404260"/>
            <a:ext cx="11456001" cy="7017306"/>
          </a:xfrm>
          <a:prstGeom prst="rect">
            <a:avLst/>
          </a:prstGeom>
        </p:spPr>
        <p:txBody>
          <a:bodyPr wrap="square">
            <a:spAutoFit/>
          </a:bodyPr>
          <a:lstStyle/>
          <a:p>
            <a:pPr algn="just"/>
            <a:r>
              <a:rPr lang="es-ES" sz="4000" dirty="0" smtClean="0"/>
              <a:t>Normativa Tributaria</a:t>
            </a:r>
            <a:endParaRPr lang="es-ES" sz="4000" dirty="0"/>
          </a:p>
          <a:p>
            <a:pPr algn="just"/>
            <a:r>
              <a:rPr lang="es-ES" sz="2400" dirty="0" smtClean="0"/>
              <a:t>El mayor valor o menor valor en la venta de activos no monetarios, deberá ser de acuerdo al régimen en que tributan</a:t>
            </a:r>
            <a:endParaRPr lang="es-ES" sz="2400" dirty="0"/>
          </a:p>
          <a:p>
            <a:pPr algn="just"/>
            <a:r>
              <a:rPr lang="es-ES" sz="4000" dirty="0" smtClean="0"/>
              <a:t>En </a:t>
            </a:r>
            <a:r>
              <a:rPr lang="es-ES" sz="4000" dirty="0"/>
              <a:t>el régimen 14 A</a:t>
            </a:r>
          </a:p>
          <a:p>
            <a:pPr algn="just"/>
            <a:r>
              <a:rPr lang="es-ES" sz="2400" dirty="0" smtClean="0"/>
              <a:t>Precio de Venta menos Valor de adquisición corregido menos depreciación tributaria acumulada</a:t>
            </a:r>
          </a:p>
          <a:p>
            <a:pPr algn="just"/>
            <a:r>
              <a:rPr lang="es-ES" sz="4000" dirty="0" smtClean="0"/>
              <a:t>En </a:t>
            </a:r>
            <a:r>
              <a:rPr lang="es-ES" sz="4000" dirty="0"/>
              <a:t>el régimen 14 </a:t>
            </a:r>
            <a:r>
              <a:rPr lang="es-ES" sz="4000" dirty="0" smtClean="0"/>
              <a:t>D N° 3	</a:t>
            </a:r>
          </a:p>
          <a:p>
            <a:pPr algn="just"/>
            <a:r>
              <a:rPr lang="es-ES" sz="2400" dirty="0"/>
              <a:t>Precio de Venta </a:t>
            </a:r>
            <a:endParaRPr lang="es-ES" sz="2400" dirty="0" smtClean="0"/>
          </a:p>
          <a:p>
            <a:pPr algn="just"/>
            <a:r>
              <a:rPr lang="es-MX" dirty="0" smtClean="0"/>
              <a:t>Código 1588 Otros </a:t>
            </a:r>
            <a:r>
              <a:rPr lang="es-MX" dirty="0"/>
              <a:t>ingresos percibidos o devengados. Se debe registrar cualquier otro ingreso percibido o devengado en el año comercial 2022 que conforme a la LIR deba incluirse en la base imponible de los contribuyentes sujetos al régimen del artículo 14, letra D), N° 3, de dicha ley, no incorporado en otros códigos de este recuadro, como los ingresos percibidos provenientes de la enajenación de bienes depreciables conforme a la LIR (como el obtenido en la enajenación de bienes del activo inmovilizado, por ejemplo).</a:t>
            </a:r>
            <a:endParaRPr lang="es-ES" dirty="0"/>
          </a:p>
          <a:p>
            <a:pPr algn="just"/>
            <a:endParaRPr lang="es-ES" sz="2400" dirty="0" smtClean="0"/>
          </a:p>
          <a:p>
            <a:pPr algn="just"/>
            <a:endParaRPr lang="es-ES" sz="2400" dirty="0"/>
          </a:p>
          <a:p>
            <a:pPr algn="just"/>
            <a:endParaRPr lang="es-ES" sz="2400" dirty="0" smtClean="0"/>
          </a:p>
          <a:p>
            <a:pPr algn="just"/>
            <a:endParaRPr lang="es-ES" sz="2400" dirty="0" smtClean="0"/>
          </a:p>
          <a:p>
            <a:pPr algn="just"/>
            <a:endParaRPr lang="es-CL" sz="2400" dirty="0"/>
          </a:p>
        </p:txBody>
      </p:sp>
    </p:spTree>
    <p:extLst>
      <p:ext uri="{BB962C8B-B14F-4D97-AF65-F5344CB8AC3E}">
        <p14:creationId xmlns:p14="http://schemas.microsoft.com/office/powerpoint/2010/main" val="21533176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VENTA DE ACTIVOS NO MONETARIOS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69</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4" name="3 Rectángulo"/>
          <p:cNvSpPr/>
          <p:nvPr/>
        </p:nvSpPr>
        <p:spPr>
          <a:xfrm>
            <a:off x="359229" y="1404260"/>
            <a:ext cx="11456001" cy="4308872"/>
          </a:xfrm>
          <a:prstGeom prst="rect">
            <a:avLst/>
          </a:prstGeom>
        </p:spPr>
        <p:txBody>
          <a:bodyPr wrap="square">
            <a:spAutoFit/>
          </a:bodyPr>
          <a:lstStyle/>
          <a:p>
            <a:pPr algn="just"/>
            <a:r>
              <a:rPr lang="es-ES" sz="4000" dirty="0" smtClean="0"/>
              <a:t>En </a:t>
            </a:r>
            <a:r>
              <a:rPr lang="es-ES" sz="4000" dirty="0"/>
              <a:t>el régimen 14 </a:t>
            </a:r>
            <a:r>
              <a:rPr lang="es-ES" sz="4000" dirty="0" smtClean="0"/>
              <a:t>D N° 8</a:t>
            </a:r>
          </a:p>
          <a:p>
            <a:pPr algn="just"/>
            <a:r>
              <a:rPr lang="es-ES" sz="2400" dirty="0"/>
              <a:t>Precio de Venta </a:t>
            </a:r>
          </a:p>
          <a:p>
            <a:pPr algn="just"/>
            <a:r>
              <a:rPr lang="es-MX" dirty="0" smtClean="0"/>
              <a:t>Código 1607 </a:t>
            </a:r>
            <a:r>
              <a:rPr lang="es-MX" dirty="0"/>
              <a:t>Otros ingresos percibidos o devengados. Se debe registrar cualquier otro ingreso percibido o devengado en el año comercial 2022 que conforme a la LIR deba incluirse en la base imponible de los contribuyentes sujetos al régimen del artículo 14, letra D), N° 3, de dicha ley, no incorporado en otros códigos de este recuadro, como los ingresos percibidos provenientes de la enajenación de bienes depreciables conforme a la LIR (como el obtenido en la enajenación de bienes del activo inmovilizado, por ejemplo).</a:t>
            </a:r>
            <a:endParaRPr lang="es-ES" dirty="0"/>
          </a:p>
          <a:p>
            <a:pPr algn="just"/>
            <a:endParaRPr lang="es-ES" sz="2400" dirty="0" smtClean="0"/>
          </a:p>
          <a:p>
            <a:pPr algn="just"/>
            <a:endParaRPr lang="es-ES" sz="2400" dirty="0"/>
          </a:p>
          <a:p>
            <a:pPr algn="just"/>
            <a:endParaRPr lang="es-ES" sz="2400" dirty="0" smtClean="0"/>
          </a:p>
          <a:p>
            <a:pPr algn="just"/>
            <a:endParaRPr lang="es-ES" sz="2400" dirty="0" smtClean="0"/>
          </a:p>
          <a:p>
            <a:pPr algn="just"/>
            <a:endParaRPr lang="es-CL" sz="2400" dirty="0"/>
          </a:p>
        </p:txBody>
      </p:sp>
    </p:spTree>
    <p:extLst>
      <p:ext uri="{BB962C8B-B14F-4D97-AF65-F5344CB8AC3E}">
        <p14:creationId xmlns:p14="http://schemas.microsoft.com/office/powerpoint/2010/main" val="26407441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EXISTENCIAS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7</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6" name="5 Rectángulo"/>
          <p:cNvSpPr/>
          <p:nvPr/>
        </p:nvSpPr>
        <p:spPr>
          <a:xfrm>
            <a:off x="914400" y="1445081"/>
            <a:ext cx="10401300" cy="5355312"/>
          </a:xfrm>
          <a:prstGeom prst="rect">
            <a:avLst/>
          </a:prstGeom>
        </p:spPr>
        <p:txBody>
          <a:bodyPr wrap="square">
            <a:spAutoFit/>
          </a:bodyPr>
          <a:lstStyle/>
          <a:p>
            <a:pPr algn="just"/>
            <a:r>
              <a:rPr lang="es-ES" dirty="0" smtClean="0"/>
              <a:t>……A su fecha de su adquisición</a:t>
            </a:r>
          </a:p>
          <a:p>
            <a:pPr algn="just"/>
            <a:r>
              <a:rPr lang="es-ES" dirty="0" smtClean="0"/>
              <a:t>Existencias o Mercancías o Mercadería</a:t>
            </a:r>
          </a:p>
          <a:p>
            <a:pPr algn="just"/>
            <a:r>
              <a:rPr lang="es-ES" dirty="0" smtClean="0"/>
              <a:t>IVA Crédito Fiscal</a:t>
            </a:r>
          </a:p>
          <a:p>
            <a:pPr algn="just"/>
            <a:r>
              <a:rPr lang="es-ES" dirty="0"/>
              <a:t> </a:t>
            </a:r>
            <a:r>
              <a:rPr lang="es-ES" dirty="0" smtClean="0"/>
              <a:t>                         Caja ( Banco)</a:t>
            </a:r>
          </a:p>
          <a:p>
            <a:pPr algn="just"/>
            <a:endParaRPr lang="es-ES" dirty="0" smtClean="0"/>
          </a:p>
          <a:p>
            <a:pPr algn="just"/>
            <a:r>
              <a:rPr lang="es-ES" dirty="0" err="1" smtClean="0"/>
              <a:t>Tambien</a:t>
            </a:r>
            <a:r>
              <a:rPr lang="es-ES" dirty="0" smtClean="0"/>
              <a:t>….</a:t>
            </a:r>
          </a:p>
          <a:p>
            <a:pPr algn="just"/>
            <a:r>
              <a:rPr lang="es-ES" dirty="0" smtClean="0"/>
              <a:t>Materiales de Producción o Materiales e Insumos ( cuentas de activo)</a:t>
            </a:r>
          </a:p>
          <a:p>
            <a:pPr algn="just"/>
            <a:r>
              <a:rPr lang="es-ES" dirty="0"/>
              <a:t>IVA Crédito Fiscal</a:t>
            </a:r>
          </a:p>
          <a:p>
            <a:pPr algn="just"/>
            <a:r>
              <a:rPr lang="es-ES" dirty="0"/>
              <a:t>                          Caja ( Banco)</a:t>
            </a:r>
          </a:p>
          <a:p>
            <a:pPr algn="just"/>
            <a:endParaRPr lang="es-ES" dirty="0" smtClean="0"/>
          </a:p>
          <a:p>
            <a:pPr algn="just"/>
            <a:r>
              <a:rPr lang="es-ES" dirty="0" smtClean="0"/>
              <a:t>….. A la fecha de su utilización o al cierre del ejercicio </a:t>
            </a:r>
          </a:p>
          <a:p>
            <a:pPr algn="just"/>
            <a:r>
              <a:rPr lang="es-ES" dirty="0" smtClean="0"/>
              <a:t>Costo de Venta</a:t>
            </a:r>
          </a:p>
          <a:p>
            <a:pPr algn="just"/>
            <a:r>
              <a:rPr lang="es-ES" dirty="0"/>
              <a:t> </a:t>
            </a:r>
            <a:r>
              <a:rPr lang="es-ES" dirty="0" smtClean="0"/>
              <a:t>                         </a:t>
            </a:r>
            <a:r>
              <a:rPr lang="es-ES" dirty="0"/>
              <a:t>Existencias o Mercancías o Mercadería</a:t>
            </a:r>
          </a:p>
          <a:p>
            <a:pPr algn="just"/>
            <a:r>
              <a:rPr lang="es-ES" dirty="0" smtClean="0"/>
              <a:t>o</a:t>
            </a:r>
          </a:p>
          <a:p>
            <a:pPr lvl="0" algn="just"/>
            <a:r>
              <a:rPr lang="es-ES" dirty="0" smtClean="0">
                <a:solidFill>
                  <a:prstClr val="black"/>
                </a:solidFill>
              </a:rPr>
              <a:t>Costo de Servicio o Gasto de Materiales e Insumos ( cuenta de resultados)</a:t>
            </a:r>
          </a:p>
          <a:p>
            <a:pPr algn="just"/>
            <a:r>
              <a:rPr lang="es-ES" dirty="0" smtClean="0"/>
              <a:t>                          Materiales </a:t>
            </a:r>
            <a:r>
              <a:rPr lang="es-ES" dirty="0"/>
              <a:t>de Producción o Materiales e Insumos ( cuentas de activo)</a:t>
            </a:r>
          </a:p>
          <a:p>
            <a:pPr lvl="0" algn="just"/>
            <a:endParaRPr lang="es-ES" dirty="0" smtClean="0"/>
          </a:p>
          <a:p>
            <a:pPr algn="just"/>
            <a:endParaRPr lang="es-ES" dirty="0"/>
          </a:p>
          <a:p>
            <a:pPr algn="just"/>
            <a:endParaRPr lang="es-ES" dirty="0" smtClean="0"/>
          </a:p>
        </p:txBody>
      </p:sp>
    </p:spTree>
    <p:extLst>
      <p:ext uri="{BB962C8B-B14F-4D97-AF65-F5344CB8AC3E}">
        <p14:creationId xmlns:p14="http://schemas.microsoft.com/office/powerpoint/2010/main" val="384532063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VENTA DE ACTIVOS NO MONETARIOS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70</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440871" y="1551214"/>
            <a:ext cx="11225893" cy="7294305"/>
          </a:xfrm>
          <a:prstGeom prst="rect">
            <a:avLst/>
          </a:prstGeom>
        </p:spPr>
        <p:txBody>
          <a:bodyPr wrap="square">
            <a:spAutoFit/>
          </a:bodyPr>
          <a:lstStyle/>
          <a:p>
            <a:pPr algn="just"/>
            <a:r>
              <a:rPr lang="es-ES" b="1" u="sng" dirty="0" smtClean="0"/>
              <a:t>Venta de activo inmovilizado</a:t>
            </a:r>
          </a:p>
          <a:p>
            <a:pPr algn="just"/>
            <a:endParaRPr lang="es-ES" b="1" u="sng" dirty="0" smtClean="0"/>
          </a:p>
          <a:p>
            <a:pPr algn="just"/>
            <a:r>
              <a:rPr lang="es-ES" b="1" dirty="0"/>
              <a:t>Depreciación del Ejercicio</a:t>
            </a:r>
          </a:p>
          <a:p>
            <a:pPr algn="just"/>
            <a:r>
              <a:rPr lang="es-ES" b="1" dirty="0"/>
              <a:t>                         Depreciación Acumulada</a:t>
            </a:r>
          </a:p>
          <a:p>
            <a:pPr algn="just"/>
            <a:endParaRPr lang="es-ES" b="1" dirty="0" smtClean="0"/>
          </a:p>
          <a:p>
            <a:pPr algn="just"/>
            <a:r>
              <a:rPr lang="es-ES" b="1" dirty="0" smtClean="0"/>
              <a:t>Costo </a:t>
            </a:r>
            <a:r>
              <a:rPr lang="es-ES" b="1" dirty="0"/>
              <a:t>Venta Activo Inmovilizado (cuenta de resultados)</a:t>
            </a:r>
          </a:p>
          <a:p>
            <a:pPr algn="just"/>
            <a:r>
              <a:rPr lang="es-ES" b="1" dirty="0"/>
              <a:t>Depreciación Acumulada</a:t>
            </a:r>
          </a:p>
          <a:p>
            <a:pPr algn="just"/>
            <a:r>
              <a:rPr lang="es-ES" b="1" dirty="0"/>
              <a:t>                              Activo Inmovilizado</a:t>
            </a:r>
          </a:p>
          <a:p>
            <a:pPr algn="just"/>
            <a:endParaRPr lang="es-ES" b="1" dirty="0"/>
          </a:p>
          <a:p>
            <a:pPr algn="just"/>
            <a:r>
              <a:rPr lang="es-ES" dirty="0"/>
              <a:t> </a:t>
            </a:r>
            <a:r>
              <a:rPr lang="es-ES" b="1" dirty="0"/>
              <a:t>Caja ( Banco)</a:t>
            </a:r>
          </a:p>
          <a:p>
            <a:pPr algn="just"/>
            <a:r>
              <a:rPr lang="es-ES" b="1" dirty="0"/>
              <a:t>                             Venta de Activo Inmovilizado (cuenta de resultados)</a:t>
            </a:r>
          </a:p>
          <a:p>
            <a:pPr algn="just"/>
            <a:r>
              <a:rPr lang="es-ES" b="1" dirty="0"/>
              <a:t>                              IVA Débito Fiscal (de acuerdo al artículo 8 letra m) LIVS)</a:t>
            </a:r>
          </a:p>
          <a:p>
            <a:pPr algn="just"/>
            <a:endParaRPr lang="es-ES" b="1" u="sng" dirty="0" smtClean="0"/>
          </a:p>
          <a:p>
            <a:pPr algn="just"/>
            <a:endParaRPr lang="es-ES" dirty="0" smtClean="0"/>
          </a:p>
          <a:p>
            <a:pPr algn="just"/>
            <a:endParaRPr lang="es-ES" dirty="0"/>
          </a:p>
          <a:p>
            <a:pPr algn="just"/>
            <a:endParaRPr lang="es-ES" dirty="0" smtClean="0"/>
          </a:p>
          <a:p>
            <a:pPr algn="just"/>
            <a:endParaRPr lang="es-ES" dirty="0"/>
          </a:p>
          <a:p>
            <a:pPr algn="just"/>
            <a:endParaRPr lang="es-ES" dirty="0" smtClean="0"/>
          </a:p>
          <a:p>
            <a:pPr algn="just"/>
            <a:endParaRPr lang="es-ES" dirty="0"/>
          </a:p>
          <a:p>
            <a:pPr algn="just"/>
            <a:endParaRPr lang="es-ES" dirty="0" smtClean="0"/>
          </a:p>
          <a:p>
            <a:pPr algn="just"/>
            <a:endParaRPr lang="es-ES" dirty="0"/>
          </a:p>
          <a:p>
            <a:pPr algn="just"/>
            <a:endParaRPr lang="es-ES" dirty="0" smtClean="0"/>
          </a:p>
          <a:p>
            <a:pPr algn="just"/>
            <a:endParaRPr lang="es-ES" dirty="0" smtClean="0"/>
          </a:p>
          <a:p>
            <a:pPr algn="just"/>
            <a:endParaRPr lang="es-ES" dirty="0"/>
          </a:p>
          <a:p>
            <a:pPr algn="just"/>
            <a:endParaRPr lang="es-ES" dirty="0" smtClean="0"/>
          </a:p>
          <a:p>
            <a:pPr algn="just"/>
            <a:endParaRPr lang="es-ES" dirty="0"/>
          </a:p>
        </p:txBody>
      </p:sp>
    </p:spTree>
    <p:extLst>
      <p:ext uri="{BB962C8B-B14F-4D97-AF65-F5344CB8AC3E}">
        <p14:creationId xmlns:p14="http://schemas.microsoft.com/office/powerpoint/2010/main" val="175599765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GASTOS ANTICIPADOS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71</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4" name="3 Rectángulo"/>
          <p:cNvSpPr/>
          <p:nvPr/>
        </p:nvSpPr>
        <p:spPr>
          <a:xfrm>
            <a:off x="359229" y="1404260"/>
            <a:ext cx="11456001" cy="1569660"/>
          </a:xfrm>
          <a:prstGeom prst="rect">
            <a:avLst/>
          </a:prstGeom>
        </p:spPr>
        <p:txBody>
          <a:bodyPr wrap="square">
            <a:spAutoFit/>
          </a:bodyPr>
          <a:lstStyle/>
          <a:p>
            <a:pPr algn="just"/>
            <a:endParaRPr lang="es-ES" sz="2400" dirty="0"/>
          </a:p>
          <a:p>
            <a:pPr algn="just"/>
            <a:endParaRPr lang="es-ES" sz="2400" dirty="0" smtClean="0"/>
          </a:p>
          <a:p>
            <a:pPr algn="just"/>
            <a:endParaRPr lang="es-ES" sz="2400" dirty="0" smtClean="0"/>
          </a:p>
          <a:p>
            <a:pPr algn="just"/>
            <a:endParaRPr lang="es-CL" sz="2400" dirty="0"/>
          </a:p>
        </p:txBody>
      </p:sp>
      <p:sp>
        <p:nvSpPr>
          <p:cNvPr id="3" name="Rectángulo 2"/>
          <p:cNvSpPr/>
          <p:nvPr/>
        </p:nvSpPr>
        <p:spPr>
          <a:xfrm>
            <a:off x="179614" y="1445081"/>
            <a:ext cx="11487150" cy="4832092"/>
          </a:xfrm>
          <a:prstGeom prst="rect">
            <a:avLst/>
          </a:prstGeom>
        </p:spPr>
        <p:txBody>
          <a:bodyPr wrap="square">
            <a:spAutoFit/>
          </a:bodyPr>
          <a:lstStyle/>
          <a:p>
            <a:pPr algn="just"/>
            <a:r>
              <a:rPr lang="es-MX" sz="2200" dirty="0">
                <a:solidFill>
                  <a:srgbClr val="000000"/>
                </a:solidFill>
                <a:latin typeface="AvenirNext forINTUIT"/>
              </a:rPr>
              <a:t>L</a:t>
            </a:r>
            <a:r>
              <a:rPr lang="es-MX" sz="2200" dirty="0" smtClean="0">
                <a:solidFill>
                  <a:srgbClr val="000000"/>
                </a:solidFill>
                <a:latin typeface="AvenirNext forINTUIT"/>
              </a:rPr>
              <a:t>os </a:t>
            </a:r>
            <a:r>
              <a:rPr lang="es-MX" sz="2200" dirty="0">
                <a:solidFill>
                  <a:srgbClr val="000000"/>
                </a:solidFill>
                <a:latin typeface="AvenirNext forINTUIT"/>
              </a:rPr>
              <a:t>gastos pagados por anticipado son los gastos futuros de una empresa que se pagan por adelantado, pero no se registran como gastos hasta otro momento. Inicialmente, se registran como activos en el balance general de la empresa debido a la ganancia financiera futura anticipada. </a:t>
            </a:r>
            <a:endParaRPr lang="es-MX" sz="2200" dirty="0" smtClean="0">
              <a:solidFill>
                <a:srgbClr val="000000"/>
              </a:solidFill>
              <a:latin typeface="AvenirNext forINTUIT"/>
            </a:endParaRPr>
          </a:p>
          <a:p>
            <a:pPr algn="just"/>
            <a:endParaRPr lang="es-MX" sz="2200" dirty="0">
              <a:solidFill>
                <a:srgbClr val="000000"/>
              </a:solidFill>
              <a:latin typeface="AvenirNext forINTUIT"/>
            </a:endParaRPr>
          </a:p>
          <a:p>
            <a:pPr algn="just"/>
            <a:r>
              <a:rPr lang="es-MX" sz="2200" dirty="0" smtClean="0">
                <a:solidFill>
                  <a:srgbClr val="000000"/>
                </a:solidFill>
                <a:latin typeface="AvenirNext forINTUIT"/>
              </a:rPr>
              <a:t>Una </a:t>
            </a:r>
            <a:r>
              <a:rPr lang="es-MX" sz="2200" dirty="0">
                <a:solidFill>
                  <a:srgbClr val="000000"/>
                </a:solidFill>
                <a:latin typeface="AvenirNext forINTUIT"/>
              </a:rPr>
              <a:t>vez que se obtienen los beneficios de estos activos, la suma se registra como un gasto. </a:t>
            </a:r>
            <a:endParaRPr lang="es-MX" sz="2200" dirty="0" smtClean="0">
              <a:solidFill>
                <a:srgbClr val="000000"/>
              </a:solidFill>
              <a:latin typeface="AvenirNext forINTUIT"/>
            </a:endParaRPr>
          </a:p>
          <a:p>
            <a:pPr algn="just"/>
            <a:endParaRPr lang="es-MX" sz="2200" dirty="0">
              <a:solidFill>
                <a:srgbClr val="000000"/>
              </a:solidFill>
              <a:latin typeface="AvenirNext forINTUIT"/>
            </a:endParaRPr>
          </a:p>
          <a:p>
            <a:pPr algn="just"/>
            <a:r>
              <a:rPr lang="es-MX" sz="2200" dirty="0" smtClean="0">
                <a:solidFill>
                  <a:srgbClr val="000000"/>
                </a:solidFill>
                <a:latin typeface="AvenirNext forINTUIT"/>
              </a:rPr>
              <a:t>Los </a:t>
            </a:r>
            <a:r>
              <a:rPr lang="es-MX" sz="2200" dirty="0">
                <a:solidFill>
                  <a:srgbClr val="000000"/>
                </a:solidFill>
                <a:latin typeface="AvenirNext forINTUIT"/>
              </a:rPr>
              <a:t>gastos pagados por anticipado más comunes son el seguro y el alquiler. </a:t>
            </a:r>
            <a:endParaRPr lang="es-MX" sz="2200" dirty="0" smtClean="0">
              <a:solidFill>
                <a:srgbClr val="000000"/>
              </a:solidFill>
              <a:latin typeface="AvenirNext forINTUIT"/>
            </a:endParaRPr>
          </a:p>
          <a:p>
            <a:pPr algn="just"/>
            <a:endParaRPr lang="es-MX" sz="2200" dirty="0">
              <a:solidFill>
                <a:srgbClr val="000000"/>
              </a:solidFill>
              <a:latin typeface="AvenirNext forINTUIT"/>
            </a:endParaRPr>
          </a:p>
          <a:p>
            <a:pPr algn="just"/>
            <a:r>
              <a:rPr lang="es-MX" sz="2200" dirty="0" smtClean="0">
                <a:solidFill>
                  <a:srgbClr val="000000"/>
                </a:solidFill>
                <a:latin typeface="AvenirNext forINTUIT"/>
              </a:rPr>
              <a:t>Por </a:t>
            </a:r>
            <a:r>
              <a:rPr lang="es-MX" sz="2200" dirty="0">
                <a:solidFill>
                  <a:srgbClr val="000000"/>
                </a:solidFill>
                <a:latin typeface="AvenirNext forINTUIT"/>
              </a:rPr>
              <a:t>ejemplo, el seguro de los vehículos de una empresa se paga cada seis meses. Se registra el pago como un activo corriente de seguro pagado por anticipado y 1/6 del pago se convierte mensualmente en un gasto hasta que se transfieren los seis meses de seguro pagado por anticipado.</a:t>
            </a:r>
            <a:endParaRPr lang="en-US" sz="2200" dirty="0"/>
          </a:p>
        </p:txBody>
      </p:sp>
    </p:spTree>
    <p:extLst>
      <p:ext uri="{BB962C8B-B14F-4D97-AF65-F5344CB8AC3E}">
        <p14:creationId xmlns:p14="http://schemas.microsoft.com/office/powerpoint/2010/main" val="23473833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GASTOS ANTICIPADOS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72</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359229" y="1445081"/>
            <a:ext cx="11307535" cy="5155257"/>
          </a:xfrm>
          <a:prstGeom prst="rect">
            <a:avLst/>
          </a:prstGeom>
        </p:spPr>
        <p:txBody>
          <a:bodyPr wrap="square">
            <a:spAutoFit/>
          </a:bodyPr>
          <a:lstStyle/>
          <a:p>
            <a:pPr algn="just"/>
            <a:r>
              <a:rPr lang="es-ES" sz="2500" b="1" dirty="0"/>
              <a:t>NIC </a:t>
            </a:r>
            <a:r>
              <a:rPr lang="es-ES" sz="2500" b="1" dirty="0" smtClean="0"/>
              <a:t>38</a:t>
            </a:r>
            <a:endParaRPr lang="es-ES" sz="2500" b="1" dirty="0"/>
          </a:p>
          <a:p>
            <a:pPr algn="just"/>
            <a:r>
              <a:rPr lang="es-ES" b="1" u="sng" dirty="0"/>
              <a:t>Objetivo </a:t>
            </a:r>
          </a:p>
          <a:p>
            <a:pPr algn="just"/>
            <a:r>
              <a:rPr lang="es-MX" sz="1400" dirty="0"/>
              <a:t>El objetivo de esta Norma es prescribir el tratamiento contable de los activos intangibles que no estén contemplados específicamente en otra Norma. Esta Norma requiere que las entidades reconozcan un activo intangible si, y sólo si, se cumplen ciertos criterios. La Norma también especifica cómo determinar el importe en libros de los activos intangibles, y exige revelar información específica sobre estos activos. </a:t>
            </a:r>
            <a:endParaRPr lang="es-MX" sz="1400" dirty="0" smtClean="0"/>
          </a:p>
          <a:p>
            <a:pPr algn="just"/>
            <a:r>
              <a:rPr lang="es-ES" b="1" u="sng" dirty="0" smtClean="0"/>
              <a:t>Alcance </a:t>
            </a:r>
            <a:endParaRPr lang="es-ES" b="1" u="sng" dirty="0"/>
          </a:p>
          <a:p>
            <a:pPr algn="just"/>
            <a:r>
              <a:rPr lang="es-MX" sz="1400" dirty="0"/>
              <a:t>Esta Norma se aplicará al contabilizar los activos intangibles, excepto en los siguientes casos: </a:t>
            </a:r>
          </a:p>
          <a:p>
            <a:pPr marL="342900" indent="-342900" algn="just">
              <a:buAutoNum type="alphaLcParenBoth"/>
            </a:pPr>
            <a:r>
              <a:rPr lang="es-MX" sz="1400" dirty="0"/>
              <a:t>activos intangibles que estén tratados en otras Normas; </a:t>
            </a:r>
          </a:p>
          <a:p>
            <a:pPr marL="342900" indent="-342900" algn="just">
              <a:buAutoNum type="alphaLcParenBoth"/>
            </a:pPr>
            <a:r>
              <a:rPr lang="es-MX" sz="1400" dirty="0"/>
              <a:t>activos financieros, tal como se define en la NIC 32 Instrumentos Financieros: Presentación; </a:t>
            </a:r>
          </a:p>
          <a:p>
            <a:pPr marL="342900" indent="-342900" algn="just">
              <a:buAutoNum type="alphaLcParenBoth"/>
            </a:pPr>
            <a:r>
              <a:rPr lang="es-MX" sz="1400" dirty="0"/>
              <a:t>el reconocimiento y medición de activos para exploración y evaluación (véase la NIIF 6 Exploración y Evaluación de Recursos Minerales); y </a:t>
            </a:r>
          </a:p>
          <a:p>
            <a:pPr marL="342900" indent="-342900" algn="just">
              <a:buAutoNum type="alphaLcParenBoth"/>
            </a:pPr>
            <a:r>
              <a:rPr lang="es-MX" sz="1400" dirty="0"/>
              <a:t>desembolsos relacionados con el desarrollo y extracción de minerales, petróleo, gas natural y recursos no renovables similares</a:t>
            </a:r>
          </a:p>
          <a:p>
            <a:pPr algn="just"/>
            <a:r>
              <a:rPr lang="en-US" b="1" u="sng" dirty="0" err="1"/>
              <a:t>Activos</a:t>
            </a:r>
            <a:r>
              <a:rPr lang="en-US" b="1" u="sng" dirty="0"/>
              <a:t> </a:t>
            </a:r>
            <a:r>
              <a:rPr lang="en-US" b="1" u="sng" dirty="0" smtClean="0"/>
              <a:t>intangibles</a:t>
            </a:r>
          </a:p>
          <a:p>
            <a:pPr algn="just"/>
            <a:r>
              <a:rPr lang="es-MX" sz="1400" dirty="0"/>
              <a:t>En algunos casos, se incurre en desembolsos para suministrar beneficios económicos futuros a una entidad, pero no se adquiere ni se crea ningún activo intangible ni otro tipo de activo que pueda ser reconocido como tal. En el caso del suministro de bienes, la entidad reconocerá estos desembolsos como un gasto siempre que tenga un derecho a acceder a esos bienes. En el caso de suministro de servicios, la entidad reconocerá el desembolso como un gasto siempre que reciba los servicios. Por ejemplo, los desembolsos para investigación se reconocerán como un gasto en el momento en que se incurra en ellos (véase el párrafo 54), excepto en el caso de que se adquieran como parte de una combinación de negocios. Otros ejemplos de desembolsos que se reconocen como un gasto en el momento en que se incurre en ellos son</a:t>
            </a:r>
          </a:p>
          <a:p>
            <a:pPr algn="just"/>
            <a:endParaRPr lang="es-MX" b="1" u="sng" dirty="0" smtClean="0"/>
          </a:p>
          <a:p>
            <a:pPr algn="just"/>
            <a:endParaRPr lang="es-MX" b="1" u="sng" dirty="0"/>
          </a:p>
          <a:p>
            <a:pPr algn="just"/>
            <a:endParaRPr lang="es-ES" b="1" u="sng" dirty="0"/>
          </a:p>
        </p:txBody>
      </p:sp>
    </p:spTree>
    <p:extLst>
      <p:ext uri="{BB962C8B-B14F-4D97-AF65-F5344CB8AC3E}">
        <p14:creationId xmlns:p14="http://schemas.microsoft.com/office/powerpoint/2010/main" val="74048454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GASTOS ANTICIPADOS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73</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6" name="Rectángulo 5"/>
          <p:cNvSpPr/>
          <p:nvPr/>
        </p:nvSpPr>
        <p:spPr>
          <a:xfrm>
            <a:off x="563336" y="2168434"/>
            <a:ext cx="11103429" cy="3170099"/>
          </a:xfrm>
          <a:prstGeom prst="rect">
            <a:avLst/>
          </a:prstGeom>
        </p:spPr>
        <p:txBody>
          <a:bodyPr wrap="square">
            <a:spAutoFit/>
          </a:bodyPr>
          <a:lstStyle/>
          <a:p>
            <a:pPr algn="just"/>
            <a:r>
              <a:rPr lang="es-CO" sz="2500" dirty="0" smtClean="0"/>
              <a:t>“…</a:t>
            </a:r>
            <a:r>
              <a:rPr lang="es-CO" sz="2500" i="1" dirty="0"/>
              <a:t>si una entidad paga por anunciar bienes o servicios por anticipado y el tercero no ha proporcionado todavía esos bienes o servicios, </a:t>
            </a:r>
            <a:r>
              <a:rPr lang="es-CO" sz="2500" b="1" i="1" u="sng" dirty="0"/>
              <a:t>la entidad tiene un activo diferente</a:t>
            </a:r>
            <a:r>
              <a:rPr lang="es-CO" sz="2500" i="1" dirty="0" smtClean="0"/>
              <a:t>.</a:t>
            </a:r>
          </a:p>
          <a:p>
            <a:pPr algn="just"/>
            <a:endParaRPr lang="es-CO" sz="2500" i="1" dirty="0"/>
          </a:p>
          <a:p>
            <a:pPr algn="just"/>
            <a:r>
              <a:rPr lang="es-CO" sz="2500" i="1" dirty="0" smtClean="0"/>
              <a:t>Ese </a:t>
            </a:r>
            <a:r>
              <a:rPr lang="es-CO" sz="2500" i="1" dirty="0"/>
              <a:t>activo es </a:t>
            </a:r>
            <a:r>
              <a:rPr lang="es-CO" sz="2500" b="1" i="1" u="sng" dirty="0"/>
              <a:t>el derecho a recibir esos bienes y servicios</a:t>
            </a:r>
            <a:r>
              <a:rPr lang="es-CO" sz="2500" i="1" dirty="0"/>
              <a:t>. </a:t>
            </a:r>
            <a:endParaRPr lang="es-CO" sz="2500" i="1" dirty="0" smtClean="0"/>
          </a:p>
          <a:p>
            <a:pPr algn="just"/>
            <a:endParaRPr lang="es-CO" sz="2500" i="1" dirty="0"/>
          </a:p>
          <a:p>
            <a:pPr algn="just"/>
            <a:r>
              <a:rPr lang="es-CO" sz="2500" i="1" dirty="0" smtClean="0"/>
              <a:t>Por </a:t>
            </a:r>
            <a:r>
              <a:rPr lang="es-CO" sz="2500" i="1" dirty="0"/>
              <a:t>ello, </a:t>
            </a:r>
            <a:r>
              <a:rPr lang="es-CO" sz="2500" i="1" dirty="0" smtClean="0"/>
              <a:t>se decidió </a:t>
            </a:r>
            <a:r>
              <a:rPr lang="es-CO" sz="2500" i="1" dirty="0"/>
              <a:t>mantener el párrafo </a:t>
            </a:r>
            <a:r>
              <a:rPr lang="es-CO" sz="2500" i="1" dirty="0" smtClean="0"/>
              <a:t>que </a:t>
            </a:r>
            <a:r>
              <a:rPr lang="es-CO" sz="2500" i="1" dirty="0"/>
              <a:t>permite a una entidad reconocer como un activo el derecho a recibir esos bienes o servicios</a:t>
            </a:r>
            <a:endParaRPr lang="en-US" sz="2500" dirty="0"/>
          </a:p>
        </p:txBody>
      </p:sp>
    </p:spTree>
    <p:extLst>
      <p:ext uri="{BB962C8B-B14F-4D97-AF65-F5344CB8AC3E}">
        <p14:creationId xmlns:p14="http://schemas.microsoft.com/office/powerpoint/2010/main" val="14393773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GASTOS ANTICIPADOS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74</a:t>
            </a:fld>
            <a:endParaRPr lang="es-ES"/>
          </a:p>
        </p:txBody>
      </p:sp>
      <p:sp>
        <p:nvSpPr>
          <p:cNvPr id="5" name="4 Rectángulo"/>
          <p:cNvSpPr/>
          <p:nvPr/>
        </p:nvSpPr>
        <p:spPr>
          <a:xfrm>
            <a:off x="359230" y="1460548"/>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Rectángulo 2"/>
          <p:cNvSpPr/>
          <p:nvPr/>
        </p:nvSpPr>
        <p:spPr>
          <a:xfrm>
            <a:off x="359229" y="1313748"/>
            <a:ext cx="11456001" cy="4478149"/>
          </a:xfrm>
          <a:prstGeom prst="rect">
            <a:avLst/>
          </a:prstGeom>
        </p:spPr>
        <p:txBody>
          <a:bodyPr wrap="square">
            <a:spAutoFit/>
          </a:bodyPr>
          <a:lstStyle/>
          <a:p>
            <a:pPr algn="just"/>
            <a:r>
              <a:rPr lang="es-ES" sz="3200" dirty="0"/>
              <a:t>Normativa </a:t>
            </a:r>
            <a:r>
              <a:rPr lang="es-ES" sz="3200" dirty="0" smtClean="0"/>
              <a:t>Tributaria</a:t>
            </a:r>
          </a:p>
          <a:p>
            <a:pPr algn="just"/>
            <a:r>
              <a:rPr lang="es-ES" sz="2500" dirty="0" smtClean="0"/>
              <a:t>Dependerá si el gasto es del ejercicio o de  ejercicios futuros</a:t>
            </a:r>
          </a:p>
          <a:p>
            <a:pPr algn="just"/>
            <a:r>
              <a:rPr lang="es-ES" sz="2800" dirty="0" smtClean="0"/>
              <a:t>Lo </a:t>
            </a:r>
            <a:r>
              <a:rPr lang="es-ES" sz="2800" dirty="0"/>
              <a:t>aplicable cuando se optó por llevar a resultados todo el contrato</a:t>
            </a:r>
          </a:p>
          <a:p>
            <a:pPr algn="just"/>
            <a:r>
              <a:rPr lang="es-ES" sz="2500" b="1" dirty="0" smtClean="0"/>
              <a:t>Régimen 14 A</a:t>
            </a:r>
            <a:endParaRPr lang="es-ES" sz="2500" b="1" dirty="0"/>
          </a:p>
          <a:p>
            <a:r>
              <a:rPr lang="es-ES" sz="2500" dirty="0" smtClean="0"/>
              <a:t> </a:t>
            </a:r>
            <a:r>
              <a:rPr lang="es-MX" sz="2500" dirty="0"/>
              <a:t>No se afectan con el Impuesto Único de 35% (40% a contar del 01.01.2017) establecido en el inciso 1° del artículo 21 de la LIR, ni con el Impuesto Global Complementario o Impuesto Adicional, más su tasa adicional, establecido en el inciso 3° de la misma disposición legal, las siguientes partidas:</a:t>
            </a:r>
            <a:br>
              <a:rPr lang="es-MX" sz="2500" dirty="0"/>
            </a:br>
            <a:r>
              <a:rPr lang="es-MX" sz="2500" dirty="0"/>
              <a:t/>
            </a:r>
            <a:br>
              <a:rPr lang="es-MX" sz="2500" dirty="0"/>
            </a:br>
            <a:r>
              <a:rPr lang="es-MX" sz="2500" dirty="0"/>
              <a:t>a) Gastos anticipados que deben ser aceptados en ejercicios posteriores.</a:t>
            </a:r>
            <a:br>
              <a:rPr lang="es-MX" sz="2500" dirty="0"/>
            </a:br>
            <a:r>
              <a:rPr lang="es-MX" sz="2500" dirty="0"/>
              <a:t>b) </a:t>
            </a:r>
            <a:r>
              <a:rPr lang="es-MX" sz="2500" dirty="0" smtClean="0"/>
              <a:t>…….</a:t>
            </a:r>
            <a:endParaRPr lang="es-ES" sz="3200" dirty="0"/>
          </a:p>
        </p:txBody>
      </p:sp>
    </p:spTree>
    <p:extLst>
      <p:ext uri="{BB962C8B-B14F-4D97-AF65-F5344CB8AC3E}">
        <p14:creationId xmlns:p14="http://schemas.microsoft.com/office/powerpoint/2010/main" val="87261052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GASTOS ANTICIPADOS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75</a:t>
            </a:fld>
            <a:endParaRPr lang="es-ES"/>
          </a:p>
        </p:txBody>
      </p:sp>
      <p:sp>
        <p:nvSpPr>
          <p:cNvPr id="5" name="4 Rectángulo"/>
          <p:cNvSpPr/>
          <p:nvPr/>
        </p:nvSpPr>
        <p:spPr>
          <a:xfrm>
            <a:off x="359230" y="1460548"/>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4" name="3 Rectángulo"/>
          <p:cNvSpPr/>
          <p:nvPr/>
        </p:nvSpPr>
        <p:spPr>
          <a:xfrm>
            <a:off x="359230" y="1460548"/>
            <a:ext cx="11456000" cy="5463034"/>
          </a:xfrm>
          <a:prstGeom prst="rect">
            <a:avLst/>
          </a:prstGeom>
        </p:spPr>
        <p:txBody>
          <a:bodyPr wrap="square">
            <a:spAutoFit/>
          </a:bodyPr>
          <a:lstStyle/>
          <a:p>
            <a:r>
              <a:rPr lang="es-ES" b="1" dirty="0" smtClean="0"/>
              <a:t>Recuadro 17 Régimen 14 D N° 3</a:t>
            </a:r>
          </a:p>
          <a:p>
            <a:pPr algn="just"/>
            <a:r>
              <a:rPr lang="es-ES" sz="1500" dirty="0" smtClean="0"/>
              <a:t>Código </a:t>
            </a:r>
            <a:r>
              <a:rPr lang="es-ES" sz="1500" dirty="0"/>
              <a:t>1422. Partidas del art. 21 inc. 1° no afectados con IU 40% y del inc. 2° LIR pagados. Se deben registrar los gastos pagados en el año comercial </a:t>
            </a:r>
            <a:r>
              <a:rPr lang="es-ES" sz="1500" dirty="0" smtClean="0"/>
              <a:t>202x </a:t>
            </a:r>
            <a:r>
              <a:rPr lang="es-ES" sz="1500" dirty="0"/>
              <a:t>que no cumplan con los requisitos que exige el artículo 31 de la LIR y que no beneficien directa o indirectamente a los relacionados a la empresa que efectúa el desembolso o a los relacionados a los propietarios de dicha empresa, siempre que se acredite la naturaleza y efectividad de dichos desembolsos (Circular N° 53 de 2020). Así, por ejemplo, en ausencia de una ley especial de donaciones, el desembolso correspondiente a una donación constituye gasto no aceptado que debe agregarse a la base imponible, pero sin gravarse con el IU del 40%. </a:t>
            </a:r>
            <a:endParaRPr lang="es-ES" sz="1500" dirty="0" smtClean="0"/>
          </a:p>
          <a:p>
            <a:pPr algn="just"/>
            <a:r>
              <a:rPr lang="es-ES" sz="1500" b="1" u="sng" dirty="0" smtClean="0"/>
              <a:t>Asimismo</a:t>
            </a:r>
            <a:r>
              <a:rPr lang="es-ES" sz="1500" b="1" u="sng" dirty="0"/>
              <a:t>, se deben registrar los gastos anticipados en el año comercial </a:t>
            </a:r>
            <a:r>
              <a:rPr lang="es-ES" sz="1500" b="1" u="sng" dirty="0" smtClean="0"/>
              <a:t>202x </a:t>
            </a:r>
            <a:r>
              <a:rPr lang="es-ES" sz="1500" b="1" u="sng" dirty="0"/>
              <a:t>que deban ser aceptados en ejercicios posteriores</a:t>
            </a:r>
            <a:r>
              <a:rPr lang="es-ES" sz="1500" dirty="0"/>
              <a:t>; el IDPC, el impuesto territorial, el IU de tasa 40% establecido en el inciso 1° del artículo 21 de la LIR y el impuesto establecido en el N° 2 del artículo 38 bis de dicha ley, siempre que dichos impuestos se hayan pagado en año comercial 2020; intereses, reajustes y multas pagados en el año comercial 2020 al Fisco, municipalidades y a organismos o instituciones públicas creadas por ley; los pagos a que se refiere el N° 12 del artículo 31 de la LIR y el pago de las patentes mineras, en ambos casos realizados en el año comercial 2020 y en la parte que no puedan ser deducidos como gasto; los gastos efectuados en el año comercial 2020 por corporaciones y fundaciones chilenas, salvo que aplique, según su naturaleza, los supuestos del artículo 21, inciso tercero, numeral iii), de la LIR</a:t>
            </a:r>
            <a:r>
              <a:rPr lang="es-ES" sz="1500" dirty="0" smtClean="0"/>
              <a:t>.</a:t>
            </a:r>
          </a:p>
          <a:p>
            <a:pPr algn="just"/>
            <a:endParaRPr lang="es-ES" sz="1500" dirty="0" smtClean="0"/>
          </a:p>
          <a:p>
            <a:pPr algn="just"/>
            <a:r>
              <a:rPr lang="es-ES" sz="1500" dirty="0" smtClean="0"/>
              <a:t>Código </a:t>
            </a:r>
            <a:r>
              <a:rPr lang="es-ES" sz="1500" dirty="0"/>
              <a:t>1431. Partidas del inc. 1° no afectas al IU de tasa 40% y del inc. 2° del art. 21 LIR (históricos), incluidos en el total de egresos. Se debe registrar el valor anotado en el código 1422 precedente.</a:t>
            </a:r>
            <a:endParaRPr lang="es-ES" sz="1500" dirty="0" smtClean="0"/>
          </a:p>
          <a:p>
            <a:pPr algn="just"/>
            <a:endParaRPr lang="es-ES" sz="1500" dirty="0" smtClean="0"/>
          </a:p>
          <a:p>
            <a:r>
              <a:rPr lang="es-ES" b="1" dirty="0"/>
              <a:t>Recuadro 22 Régimen 14 D N° 8</a:t>
            </a:r>
          </a:p>
          <a:p>
            <a:pPr algn="just"/>
            <a:r>
              <a:rPr lang="es-ES" sz="1500" dirty="0" smtClean="0"/>
              <a:t>Código </a:t>
            </a:r>
            <a:r>
              <a:rPr lang="es-ES" sz="1500" dirty="0"/>
              <a:t>1625. Otros gastos deducibles de los ingresos. Se debe registrar cualquier otro egreso pagado en el año comercial </a:t>
            </a:r>
            <a:r>
              <a:rPr lang="es-ES" sz="1500" dirty="0" smtClean="0"/>
              <a:t>202x </a:t>
            </a:r>
            <a:r>
              <a:rPr lang="es-ES" sz="1500" dirty="0"/>
              <a:t>que conforme a la LIR deba rebajarse en la base imponible de los contribuyentes sujetos al régimen del artículo 14, letra D), N° 8, de la LIR, no incorporado en otros códigos de este recuadro</a:t>
            </a:r>
          </a:p>
          <a:p>
            <a:pPr algn="just"/>
            <a:endParaRPr lang="es-CL" sz="1600" dirty="0"/>
          </a:p>
        </p:txBody>
      </p:sp>
    </p:spTree>
    <p:extLst>
      <p:ext uri="{BB962C8B-B14F-4D97-AF65-F5344CB8AC3E}">
        <p14:creationId xmlns:p14="http://schemas.microsoft.com/office/powerpoint/2010/main" val="369372977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GASTOS ANTICIPADOS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76</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440871" y="1551214"/>
            <a:ext cx="11225893" cy="2585323"/>
          </a:xfrm>
          <a:prstGeom prst="rect">
            <a:avLst/>
          </a:prstGeom>
        </p:spPr>
        <p:txBody>
          <a:bodyPr wrap="square">
            <a:spAutoFit/>
          </a:bodyPr>
          <a:lstStyle/>
          <a:p>
            <a:pPr algn="just"/>
            <a:endParaRPr lang="es-ES" dirty="0" smtClean="0"/>
          </a:p>
          <a:p>
            <a:pPr algn="just"/>
            <a:endParaRPr lang="es-ES" dirty="0"/>
          </a:p>
          <a:p>
            <a:pPr algn="just"/>
            <a:endParaRPr lang="es-ES" dirty="0" smtClean="0"/>
          </a:p>
          <a:p>
            <a:pPr algn="just"/>
            <a:endParaRPr lang="es-ES" dirty="0"/>
          </a:p>
          <a:p>
            <a:pPr algn="just"/>
            <a:endParaRPr lang="es-ES" dirty="0" smtClean="0"/>
          </a:p>
          <a:p>
            <a:pPr algn="just"/>
            <a:endParaRPr lang="es-ES" dirty="0" smtClean="0"/>
          </a:p>
          <a:p>
            <a:pPr algn="just"/>
            <a:endParaRPr lang="es-ES" dirty="0"/>
          </a:p>
          <a:p>
            <a:pPr algn="just"/>
            <a:endParaRPr lang="es-ES" dirty="0" smtClean="0"/>
          </a:p>
          <a:p>
            <a:pPr algn="just"/>
            <a:endParaRPr lang="es-ES" dirty="0"/>
          </a:p>
        </p:txBody>
      </p:sp>
      <p:sp>
        <p:nvSpPr>
          <p:cNvPr id="4" name="Rectángulo 3"/>
          <p:cNvSpPr/>
          <p:nvPr/>
        </p:nvSpPr>
        <p:spPr>
          <a:xfrm>
            <a:off x="359229" y="1445081"/>
            <a:ext cx="11389177" cy="3970318"/>
          </a:xfrm>
          <a:prstGeom prst="rect">
            <a:avLst/>
          </a:prstGeom>
        </p:spPr>
        <p:txBody>
          <a:bodyPr wrap="square">
            <a:spAutoFit/>
          </a:bodyPr>
          <a:lstStyle/>
          <a:p>
            <a:pPr algn="just"/>
            <a:r>
              <a:rPr lang="es-ES" dirty="0"/>
              <a:t>A su fecha de su realización en el año </a:t>
            </a:r>
            <a:r>
              <a:rPr lang="es-ES" dirty="0" smtClean="0"/>
              <a:t>1</a:t>
            </a:r>
          </a:p>
          <a:p>
            <a:pPr algn="just"/>
            <a:endParaRPr lang="es-ES" dirty="0"/>
          </a:p>
          <a:p>
            <a:pPr algn="just"/>
            <a:r>
              <a:rPr lang="es-ES" b="1" dirty="0" smtClean="0"/>
              <a:t>Seguros (Arriendo) Anticipado( </a:t>
            </a:r>
            <a:r>
              <a:rPr lang="es-ES" b="1" dirty="0"/>
              <a:t>cuenta de activo</a:t>
            </a:r>
            <a:r>
              <a:rPr lang="es-ES" b="1" dirty="0" smtClean="0"/>
              <a:t>)</a:t>
            </a:r>
          </a:p>
          <a:p>
            <a:pPr algn="just"/>
            <a:r>
              <a:rPr lang="es-ES" b="1" dirty="0" err="1" smtClean="0"/>
              <a:t>Iva</a:t>
            </a:r>
            <a:r>
              <a:rPr lang="es-ES" b="1" dirty="0" smtClean="0"/>
              <a:t> Crédito Fiscal (cuenta de activo) (de acuerdo a la LIVS)</a:t>
            </a:r>
            <a:endParaRPr lang="es-ES" b="1" dirty="0"/>
          </a:p>
          <a:p>
            <a:pPr algn="just"/>
            <a:r>
              <a:rPr lang="es-ES" b="1" dirty="0"/>
              <a:t>                              Caja ( Banco)</a:t>
            </a:r>
          </a:p>
          <a:p>
            <a:pPr algn="just"/>
            <a:r>
              <a:rPr lang="es-ES" dirty="0"/>
              <a:t>                         </a:t>
            </a:r>
          </a:p>
          <a:p>
            <a:pPr algn="just"/>
            <a:r>
              <a:rPr lang="es-ES" dirty="0"/>
              <a:t>    ….. Al cierre del mes o </a:t>
            </a:r>
            <a:r>
              <a:rPr lang="es-ES" dirty="0" smtClean="0"/>
              <a:t>del  ejercicio del año 1 </a:t>
            </a:r>
            <a:endParaRPr lang="es-ES" dirty="0"/>
          </a:p>
          <a:p>
            <a:pPr algn="just"/>
            <a:r>
              <a:rPr lang="es-ES" b="1" dirty="0" smtClean="0"/>
              <a:t>Gasto por Seguro (Arriendo) (cuenta </a:t>
            </a:r>
            <a:r>
              <a:rPr lang="es-ES" b="1" dirty="0"/>
              <a:t>de resultados)</a:t>
            </a:r>
          </a:p>
          <a:p>
            <a:pPr algn="just"/>
            <a:r>
              <a:rPr lang="es-ES" b="1" dirty="0"/>
              <a:t>                         Seguros (Arriendo) Anticipado( cuenta de activo)</a:t>
            </a:r>
          </a:p>
          <a:p>
            <a:pPr algn="just"/>
            <a:endParaRPr lang="es-ES" b="1" dirty="0"/>
          </a:p>
          <a:p>
            <a:pPr algn="just"/>
            <a:r>
              <a:rPr lang="es-ES" dirty="0" smtClean="0"/>
              <a:t>….</a:t>
            </a:r>
            <a:r>
              <a:rPr lang="es-ES" dirty="0"/>
              <a:t>A la fecha del termino </a:t>
            </a:r>
            <a:r>
              <a:rPr lang="es-ES" dirty="0" smtClean="0"/>
              <a:t>del contrato </a:t>
            </a:r>
            <a:endParaRPr lang="es-ES" dirty="0"/>
          </a:p>
          <a:p>
            <a:pPr algn="just"/>
            <a:endParaRPr lang="es-ES" dirty="0"/>
          </a:p>
          <a:p>
            <a:pPr algn="just"/>
            <a:r>
              <a:rPr lang="es-ES" b="1" dirty="0"/>
              <a:t>Gasto por Seguro (Arriendo) (cuenta de resultados)</a:t>
            </a:r>
          </a:p>
          <a:p>
            <a:pPr algn="just"/>
            <a:r>
              <a:rPr lang="es-ES" b="1" dirty="0"/>
              <a:t>                         Seguros (Arriendo) Anticipado( cuenta de activo)</a:t>
            </a:r>
          </a:p>
        </p:txBody>
      </p:sp>
    </p:spTree>
    <p:extLst>
      <p:ext uri="{BB962C8B-B14F-4D97-AF65-F5344CB8AC3E}">
        <p14:creationId xmlns:p14="http://schemas.microsoft.com/office/powerpoint/2010/main" val="40612812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GASTOS ANTICIPADOS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77</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440871" y="1551214"/>
            <a:ext cx="11225893" cy="2585323"/>
          </a:xfrm>
          <a:prstGeom prst="rect">
            <a:avLst/>
          </a:prstGeom>
        </p:spPr>
        <p:txBody>
          <a:bodyPr wrap="square">
            <a:spAutoFit/>
          </a:bodyPr>
          <a:lstStyle/>
          <a:p>
            <a:pPr algn="just"/>
            <a:endParaRPr lang="es-ES" dirty="0" smtClean="0"/>
          </a:p>
          <a:p>
            <a:pPr algn="just"/>
            <a:endParaRPr lang="es-ES" dirty="0"/>
          </a:p>
          <a:p>
            <a:pPr algn="just"/>
            <a:endParaRPr lang="es-ES" dirty="0" smtClean="0"/>
          </a:p>
          <a:p>
            <a:pPr algn="just"/>
            <a:endParaRPr lang="es-ES" dirty="0"/>
          </a:p>
          <a:p>
            <a:pPr algn="just"/>
            <a:endParaRPr lang="es-ES" dirty="0" smtClean="0"/>
          </a:p>
          <a:p>
            <a:pPr algn="just"/>
            <a:endParaRPr lang="es-ES" dirty="0" smtClean="0"/>
          </a:p>
          <a:p>
            <a:pPr algn="just"/>
            <a:endParaRPr lang="es-ES" dirty="0"/>
          </a:p>
          <a:p>
            <a:pPr algn="just"/>
            <a:endParaRPr lang="es-ES" dirty="0" smtClean="0"/>
          </a:p>
          <a:p>
            <a:pPr algn="just"/>
            <a:endParaRPr lang="es-ES" dirty="0"/>
          </a:p>
        </p:txBody>
      </p:sp>
      <p:sp>
        <p:nvSpPr>
          <p:cNvPr id="4" name="Rectángulo 3"/>
          <p:cNvSpPr/>
          <p:nvPr/>
        </p:nvSpPr>
        <p:spPr>
          <a:xfrm>
            <a:off x="359229" y="1445081"/>
            <a:ext cx="11389177" cy="2031325"/>
          </a:xfrm>
          <a:prstGeom prst="rect">
            <a:avLst/>
          </a:prstGeom>
        </p:spPr>
        <p:txBody>
          <a:bodyPr wrap="square">
            <a:spAutoFit/>
          </a:bodyPr>
          <a:lstStyle/>
          <a:p>
            <a:pPr algn="just"/>
            <a:r>
              <a:rPr lang="es-ES" dirty="0" smtClean="0"/>
              <a:t>Ó a su fecha </a:t>
            </a:r>
            <a:r>
              <a:rPr lang="es-ES" dirty="0"/>
              <a:t>de su realización en el año </a:t>
            </a:r>
            <a:r>
              <a:rPr lang="es-ES" dirty="0" smtClean="0"/>
              <a:t>1 podría contabilizar </a:t>
            </a:r>
          </a:p>
          <a:p>
            <a:pPr algn="just"/>
            <a:endParaRPr lang="es-ES" b="1" dirty="0" smtClean="0"/>
          </a:p>
          <a:p>
            <a:pPr algn="just"/>
            <a:r>
              <a:rPr lang="es-ES" b="1" dirty="0" smtClean="0"/>
              <a:t>Gasto por Seguro (Arriendo) (cuenta </a:t>
            </a:r>
            <a:r>
              <a:rPr lang="es-ES" b="1" dirty="0"/>
              <a:t>de resultados</a:t>
            </a:r>
            <a:r>
              <a:rPr lang="es-ES" b="1" dirty="0" smtClean="0"/>
              <a:t>)</a:t>
            </a:r>
          </a:p>
          <a:p>
            <a:pPr algn="just"/>
            <a:r>
              <a:rPr lang="es-ES" b="1" dirty="0" smtClean="0"/>
              <a:t>IVA Crédito Fiscal </a:t>
            </a:r>
            <a:endParaRPr lang="es-ES" b="1" dirty="0"/>
          </a:p>
          <a:p>
            <a:pPr algn="just"/>
            <a:r>
              <a:rPr lang="es-ES" b="1" dirty="0"/>
              <a:t>                         </a:t>
            </a:r>
            <a:r>
              <a:rPr lang="es-ES" b="1" dirty="0" smtClean="0"/>
              <a:t>Caja</a:t>
            </a:r>
          </a:p>
          <a:p>
            <a:pPr algn="just"/>
            <a:endParaRPr lang="es-ES" b="1" dirty="0"/>
          </a:p>
          <a:p>
            <a:pPr algn="just"/>
            <a:r>
              <a:rPr lang="es-ES" b="1" dirty="0" smtClean="0"/>
              <a:t>Esta alternativa no es recomendable, pero para tener presente en lo tributario</a:t>
            </a:r>
            <a:endParaRPr lang="es-ES" b="1" dirty="0"/>
          </a:p>
        </p:txBody>
      </p:sp>
    </p:spTree>
    <p:extLst>
      <p:ext uri="{BB962C8B-B14F-4D97-AF65-F5344CB8AC3E}">
        <p14:creationId xmlns:p14="http://schemas.microsoft.com/office/powerpoint/2010/main" val="79265338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95188" y="559899"/>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ANTICIPO DE VENTAS </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78</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Rectángulo 2"/>
          <p:cNvSpPr/>
          <p:nvPr/>
        </p:nvSpPr>
        <p:spPr>
          <a:xfrm>
            <a:off x="195188" y="1190841"/>
            <a:ext cx="11471576" cy="6971139"/>
          </a:xfrm>
          <a:prstGeom prst="rect">
            <a:avLst/>
          </a:prstGeom>
        </p:spPr>
        <p:txBody>
          <a:bodyPr wrap="square">
            <a:spAutoFit/>
          </a:bodyPr>
          <a:lstStyle/>
          <a:p>
            <a:pPr algn="just"/>
            <a:r>
              <a:rPr lang="es-MX" sz="2500" i="1" dirty="0"/>
              <a:t>Los anticipos son pagos que se facturan y registran en una orden de venta o compra antes de registrar la factura final. Por ejemplo, puede requerir un depósito antes de fabricar productos bajo pedido o puede requerir el pago antes de enviar productos a un cliente</a:t>
            </a:r>
          </a:p>
          <a:p>
            <a:pPr algn="just"/>
            <a:endParaRPr lang="es-MX" sz="2500" i="1" dirty="0"/>
          </a:p>
          <a:p>
            <a:pPr algn="just"/>
            <a:r>
              <a:rPr lang="es-MX" sz="2500" i="1" dirty="0" smtClean="0"/>
              <a:t>El </a:t>
            </a:r>
            <a:r>
              <a:rPr lang="es-MX" sz="2500" i="1" dirty="0"/>
              <a:t>anticipo de cliente es la solución para una situación muy común: un cliente quiere comprar nuestro producto o contratar nuestro servicio y nosotros, para poder satisfacer sus necesidades, solicitamos que avance una parte del importe total a modo de anticipo. Ni más ni menos</a:t>
            </a:r>
            <a:r>
              <a:rPr lang="es-MX" sz="2500" i="1" dirty="0" smtClean="0"/>
              <a:t>.</a:t>
            </a:r>
          </a:p>
          <a:p>
            <a:pPr algn="just"/>
            <a:endParaRPr lang="es-MX" sz="2500" i="1" dirty="0"/>
          </a:p>
          <a:p>
            <a:pPr algn="just"/>
            <a:r>
              <a:rPr lang="es-MX" sz="2500" i="1" dirty="0"/>
              <a:t>Dicho de otra forma: esta es la forma más sensata de hacer frente a una orden de compra que no estamos en posición de asumir. Eso sí, una vez se recurre a este tipo de transacción, siempre hay que tener en cuenta que la cantidad pactada será descontada de la factura total una vez el cliente realice el pago definitivo.</a:t>
            </a:r>
          </a:p>
          <a:p>
            <a:pPr algn="just"/>
            <a:endParaRPr lang="es-MX" sz="2500" i="1" dirty="0"/>
          </a:p>
          <a:p>
            <a:endParaRPr lang="es-MX" dirty="0" smtClean="0">
              <a:solidFill>
                <a:srgbClr val="202124"/>
              </a:solidFill>
              <a:latin typeface="Google Sans"/>
            </a:endParaRPr>
          </a:p>
          <a:p>
            <a:endParaRPr lang="es-MX" dirty="0">
              <a:solidFill>
                <a:srgbClr val="202124"/>
              </a:solidFill>
              <a:latin typeface="Google Sans"/>
            </a:endParaRPr>
          </a:p>
          <a:p>
            <a:endParaRPr lang="es-MX" dirty="0" smtClean="0">
              <a:solidFill>
                <a:srgbClr val="202124"/>
              </a:solidFill>
              <a:latin typeface="Google Sans"/>
            </a:endParaRPr>
          </a:p>
          <a:p>
            <a:endParaRPr lang="en-US" dirty="0"/>
          </a:p>
        </p:txBody>
      </p:sp>
    </p:spTree>
    <p:extLst>
      <p:ext uri="{BB962C8B-B14F-4D97-AF65-F5344CB8AC3E}">
        <p14:creationId xmlns:p14="http://schemas.microsoft.com/office/powerpoint/2010/main" val="41106103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ANTICIPO DE VENTAS </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79</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359229" y="1445081"/>
            <a:ext cx="11307535" cy="4508927"/>
          </a:xfrm>
          <a:prstGeom prst="rect">
            <a:avLst/>
          </a:prstGeom>
        </p:spPr>
        <p:txBody>
          <a:bodyPr wrap="square">
            <a:spAutoFit/>
          </a:bodyPr>
          <a:lstStyle/>
          <a:p>
            <a:pPr algn="just"/>
            <a:r>
              <a:rPr lang="es-ES" sz="2500" b="1" dirty="0"/>
              <a:t>NIC </a:t>
            </a:r>
            <a:r>
              <a:rPr lang="es-ES" sz="2500" b="1" dirty="0" smtClean="0"/>
              <a:t>21</a:t>
            </a:r>
            <a:endParaRPr lang="es-ES" sz="2500" b="1" dirty="0"/>
          </a:p>
          <a:p>
            <a:pPr algn="just"/>
            <a:r>
              <a:rPr lang="es-ES" b="1" u="sng" dirty="0"/>
              <a:t>Objetivo </a:t>
            </a:r>
          </a:p>
          <a:p>
            <a:pPr algn="just"/>
            <a:r>
              <a:rPr lang="es-MX" sz="1400" dirty="0"/>
              <a:t>Una entidad puede llevar a cabo actividades en el extranjero de dos maneras diferentes. Puede realizar transacciones en moneda extranjera o bien puede tener negocios en el extranjero. Además, una entidad puede presentar sus estados financieros en una moneda extranjera. El objetivo de esta Norma es prescribir cómo se incorporan, en los estados financieros de una entidad, las transacciones en moneda extranjera y los negocios en el extranjero, y cómo convertir los estados financieros a la moneda de presentación elegida. Los principales problemas que se presentan son la tasa o tasas de cambio a utilizar, así como la manera de informar sobre los efectos de las variaciones en las tasas de cambio dentro de los estados </a:t>
            </a:r>
            <a:r>
              <a:rPr lang="es-MX" sz="1400" dirty="0" smtClean="0"/>
              <a:t>financieros</a:t>
            </a:r>
          </a:p>
          <a:p>
            <a:pPr algn="just"/>
            <a:endParaRPr lang="es-MX" sz="1400" dirty="0"/>
          </a:p>
          <a:p>
            <a:pPr algn="just"/>
            <a:endParaRPr lang="es-MX" sz="1400" dirty="0" smtClean="0"/>
          </a:p>
          <a:p>
            <a:pPr algn="just"/>
            <a:r>
              <a:rPr lang="es-ES" b="1" u="sng" dirty="0" smtClean="0"/>
              <a:t>Alcance </a:t>
            </a:r>
            <a:endParaRPr lang="es-ES" b="1" u="sng" dirty="0"/>
          </a:p>
          <a:p>
            <a:pPr algn="just"/>
            <a:r>
              <a:rPr lang="es-MX" sz="1400" dirty="0"/>
              <a:t>Esta Norma se aplicará:1 (a) al contabilizar las transacciones y saldos en moneda extranjera, excepto las transacciones y saldos con derivados que estén dentro del alcance de la NIIF 9 Instrumentos Financieros; (b) al convertir los resultados y la situación financiera de los negocios en el extranjero que se incluyan en los estados financieros de la entidad, ya sea por consolidación o por el método de la participación; y (c) al convertir los resultados y la situación financiera de la entidad en una moneda de presentación. </a:t>
            </a:r>
          </a:p>
          <a:p>
            <a:pPr algn="just"/>
            <a:endParaRPr lang="en-US" b="1" u="sng" dirty="0" smtClean="0"/>
          </a:p>
          <a:p>
            <a:pPr algn="just"/>
            <a:endParaRPr lang="es-MX" b="1" u="sng" dirty="0" smtClean="0"/>
          </a:p>
          <a:p>
            <a:pPr algn="just"/>
            <a:endParaRPr lang="es-MX" b="1" u="sng" dirty="0"/>
          </a:p>
          <a:p>
            <a:pPr algn="just"/>
            <a:endParaRPr lang="es-ES" b="1" u="sng" dirty="0"/>
          </a:p>
        </p:txBody>
      </p:sp>
    </p:spTree>
    <p:extLst>
      <p:ext uri="{BB962C8B-B14F-4D97-AF65-F5344CB8AC3E}">
        <p14:creationId xmlns:p14="http://schemas.microsoft.com/office/powerpoint/2010/main" val="41136138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EXISTENCIAS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8</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6" name="5 Rectángulo"/>
          <p:cNvSpPr/>
          <p:nvPr/>
        </p:nvSpPr>
        <p:spPr>
          <a:xfrm>
            <a:off x="179614" y="1445081"/>
            <a:ext cx="11487150" cy="3247043"/>
          </a:xfrm>
          <a:prstGeom prst="rect">
            <a:avLst/>
          </a:prstGeom>
        </p:spPr>
        <p:txBody>
          <a:bodyPr wrap="square">
            <a:spAutoFit/>
          </a:bodyPr>
          <a:lstStyle/>
          <a:p>
            <a:pPr algn="just"/>
            <a:r>
              <a:rPr lang="es-ES" sz="2500" b="1" dirty="0" smtClean="0"/>
              <a:t>NIC 2</a:t>
            </a:r>
          </a:p>
          <a:p>
            <a:pPr algn="just"/>
            <a:r>
              <a:rPr lang="es-ES" b="1" u="sng" dirty="0"/>
              <a:t>Objetivo </a:t>
            </a:r>
            <a:endParaRPr lang="es-ES" b="1" u="sng" dirty="0" smtClean="0"/>
          </a:p>
          <a:p>
            <a:pPr algn="just"/>
            <a:r>
              <a:rPr lang="es-ES" sz="1400" i="1" dirty="0"/>
              <a:t>El objetivo de esta Norma es prescribir el tratamiento contable de los inventarios. Un tema fundamental en la contabilidad de los inventarios es la cantidad de costo que debe reconocerse como un activo, para que sea diferido hasta que los ingresos correspondientes sean reconocidos. Esta Norma suministra una guía práctica para la determinación de ese costo, así como para el subsiguiente reconocimiento como un gasto del periodo, incluyendo también cualquier deterioro que rebaje el importe en libros al valor neto realizable. También suministra directrices sobre las fórmulas del costo que se usan para atribuir costos a los inventarios. </a:t>
            </a:r>
            <a:endParaRPr lang="es-ES" sz="1400" i="1" dirty="0" smtClean="0"/>
          </a:p>
          <a:p>
            <a:pPr algn="just"/>
            <a:r>
              <a:rPr lang="es-ES" b="1" u="sng" dirty="0" smtClean="0"/>
              <a:t>Definiciones </a:t>
            </a:r>
          </a:p>
          <a:p>
            <a:pPr algn="just"/>
            <a:r>
              <a:rPr lang="es-ES" sz="1400" i="1" dirty="0"/>
              <a:t>Los siguientes términos se usan en esta Norma con los significados que a continuación se especifican: Inventarios son activos</a:t>
            </a:r>
            <a:r>
              <a:rPr lang="es-ES" sz="1400" i="1" dirty="0" smtClean="0"/>
              <a:t>:</a:t>
            </a:r>
          </a:p>
          <a:p>
            <a:pPr algn="just"/>
            <a:r>
              <a:rPr lang="es-ES" sz="1400" i="1" dirty="0" smtClean="0"/>
              <a:t> </a:t>
            </a:r>
            <a:r>
              <a:rPr lang="es-ES" sz="1400" i="1" dirty="0"/>
              <a:t>(a) poseídos para ser vendidos en el curso normal de la operación; </a:t>
            </a:r>
            <a:endParaRPr lang="es-ES" sz="1400" i="1" dirty="0" smtClean="0"/>
          </a:p>
          <a:p>
            <a:pPr algn="just"/>
            <a:r>
              <a:rPr lang="es-ES" sz="1400" i="1" dirty="0" smtClean="0"/>
              <a:t>(</a:t>
            </a:r>
            <a:r>
              <a:rPr lang="es-ES" sz="1400" i="1" dirty="0"/>
              <a:t>b) en proceso de producción con vistas a esa venta; o </a:t>
            </a:r>
            <a:endParaRPr lang="es-ES" sz="1400" i="1" dirty="0" smtClean="0"/>
          </a:p>
          <a:p>
            <a:pPr algn="just"/>
            <a:r>
              <a:rPr lang="es-ES" sz="1400" i="1" dirty="0" smtClean="0"/>
              <a:t>(</a:t>
            </a:r>
            <a:r>
              <a:rPr lang="es-ES" sz="1400" i="1" dirty="0"/>
              <a:t>c) en forma de materiales o suministros que serán consumidos en el proceso de producción o en la prestación de servicios</a:t>
            </a:r>
            <a:r>
              <a:rPr lang="es-ES" sz="1400" i="1" dirty="0" smtClean="0"/>
              <a:t>.</a:t>
            </a:r>
            <a:endParaRPr lang="es-CL" b="1" i="1" u="sng" dirty="0"/>
          </a:p>
          <a:p>
            <a:pPr algn="just"/>
            <a:endParaRPr lang="es-ES" dirty="0"/>
          </a:p>
        </p:txBody>
      </p:sp>
    </p:spTree>
    <p:extLst>
      <p:ext uri="{BB962C8B-B14F-4D97-AF65-F5344CB8AC3E}">
        <p14:creationId xmlns:p14="http://schemas.microsoft.com/office/powerpoint/2010/main" val="752835445"/>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ANTICIPO DE VENTAS </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80</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359229" y="1445081"/>
            <a:ext cx="11307535" cy="646331"/>
          </a:xfrm>
          <a:prstGeom prst="rect">
            <a:avLst/>
          </a:prstGeom>
        </p:spPr>
        <p:txBody>
          <a:bodyPr wrap="square">
            <a:spAutoFit/>
          </a:bodyPr>
          <a:lstStyle/>
          <a:p>
            <a:pPr algn="just"/>
            <a:endParaRPr lang="es-MX" b="1" u="sng" dirty="0"/>
          </a:p>
          <a:p>
            <a:pPr algn="just"/>
            <a:endParaRPr lang="es-ES" b="1" u="sng" dirty="0"/>
          </a:p>
        </p:txBody>
      </p:sp>
      <p:sp>
        <p:nvSpPr>
          <p:cNvPr id="4" name="Rectángulo 3"/>
          <p:cNvSpPr/>
          <p:nvPr/>
        </p:nvSpPr>
        <p:spPr>
          <a:xfrm>
            <a:off x="359229" y="1672046"/>
            <a:ext cx="11684725" cy="4708981"/>
          </a:xfrm>
          <a:prstGeom prst="rect">
            <a:avLst/>
          </a:prstGeom>
        </p:spPr>
        <p:txBody>
          <a:bodyPr wrap="square">
            <a:spAutoFit/>
          </a:bodyPr>
          <a:lstStyle/>
          <a:p>
            <a:pPr algn="just"/>
            <a:r>
              <a:rPr lang="es-MX" sz="2000" i="1" dirty="0"/>
              <a:t>Los anticipos son importes, parciales o totales, otorgados o recibidos que generan una obligación futura de recibir o de transferir un bien o prestar un servicio.</a:t>
            </a:r>
          </a:p>
          <a:p>
            <a:pPr algn="just"/>
            <a:endParaRPr lang="es-MX" sz="2000" i="1" dirty="0"/>
          </a:p>
          <a:p>
            <a:pPr algn="just"/>
            <a:r>
              <a:rPr lang="es-MX" sz="2000" i="1" dirty="0"/>
              <a:t>Muchos de estos anticipos son otorgados o recibidos en moneda extranjera, lo que genera dudas en su manera de valuar posteriormente tras su reconocimiento inicial en los estados financieros. </a:t>
            </a:r>
          </a:p>
          <a:p>
            <a:pPr algn="just"/>
            <a:endParaRPr lang="es-MX" sz="2000" i="1" dirty="0"/>
          </a:p>
          <a:p>
            <a:pPr algn="just"/>
            <a:r>
              <a:rPr lang="es-MX" sz="2000" i="1" dirty="0"/>
              <a:t>Para resolver esta cuestión recurriremos a lo establecido en el párrafo 16 de la NIC 21: “La característica esencial de una partida monetaria es el derecho a recibir (o la obligación a entregar) una cantidad fija o determinada de unidades monetarias y,  por el contrario, la característica esencial de una partida no monetaria es la ausencia de un derecho a recibir (o la obligación a entregar) una cantidad fija o determinada de unidades monetarias y cita como ejemplo pagos por anticipado de bienes y servicios, activos intangibles, entre otros”.</a:t>
            </a:r>
          </a:p>
          <a:p>
            <a:pPr algn="just"/>
            <a:endParaRPr lang="es-MX" sz="2000" i="1" dirty="0"/>
          </a:p>
          <a:p>
            <a:pPr algn="just"/>
            <a:r>
              <a:rPr lang="es-MX" sz="2000" i="1" dirty="0"/>
              <a:t>Por lo tanto, los anticipos otorgados o recibidos en moneda extranjera no deben generar diferencia en cambio al no existir el derecho de entregar o recibir unidades monetarias, sino bienes o servicios. Todo anticipo, en moneda extranjera, debe permanecer al tipo de cambio de la fecha de transacción.</a:t>
            </a:r>
          </a:p>
        </p:txBody>
      </p:sp>
    </p:spTree>
    <p:extLst>
      <p:ext uri="{BB962C8B-B14F-4D97-AF65-F5344CB8AC3E}">
        <p14:creationId xmlns:p14="http://schemas.microsoft.com/office/powerpoint/2010/main" val="4017924733"/>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ANTICIPO DE VENTAS </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81</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359229" y="1445081"/>
            <a:ext cx="11307535" cy="646331"/>
          </a:xfrm>
          <a:prstGeom prst="rect">
            <a:avLst/>
          </a:prstGeom>
        </p:spPr>
        <p:txBody>
          <a:bodyPr wrap="square">
            <a:spAutoFit/>
          </a:bodyPr>
          <a:lstStyle/>
          <a:p>
            <a:pPr algn="just"/>
            <a:endParaRPr lang="es-MX" b="1" u="sng" dirty="0"/>
          </a:p>
          <a:p>
            <a:pPr algn="just"/>
            <a:endParaRPr lang="es-ES" b="1" u="sng" dirty="0"/>
          </a:p>
        </p:txBody>
      </p:sp>
      <p:sp>
        <p:nvSpPr>
          <p:cNvPr id="6" name="Rectángulo 5"/>
          <p:cNvSpPr/>
          <p:nvPr/>
        </p:nvSpPr>
        <p:spPr>
          <a:xfrm>
            <a:off x="359228" y="1445081"/>
            <a:ext cx="11456001" cy="5786199"/>
          </a:xfrm>
          <a:prstGeom prst="rect">
            <a:avLst/>
          </a:prstGeom>
        </p:spPr>
        <p:txBody>
          <a:bodyPr wrap="square">
            <a:spAutoFit/>
          </a:bodyPr>
          <a:lstStyle/>
          <a:p>
            <a:pPr algn="just"/>
            <a:r>
              <a:rPr lang="es-ES" sz="3200" dirty="0"/>
              <a:t>Normativa </a:t>
            </a:r>
            <a:r>
              <a:rPr lang="es-ES" sz="3200" dirty="0" smtClean="0"/>
              <a:t>Tributaria</a:t>
            </a:r>
          </a:p>
          <a:p>
            <a:pPr fontAlgn="base"/>
            <a:r>
              <a:rPr lang="es-MX" i="1" dirty="0" smtClean="0"/>
              <a:t>Según </a:t>
            </a:r>
            <a:r>
              <a:rPr lang="es-MX" i="1" dirty="0"/>
              <a:t>la definición contenida en el N°3 del artículo 2° de la </a:t>
            </a:r>
            <a:r>
              <a:rPr lang="es-MX" i="1" dirty="0" smtClean="0"/>
              <a:t>LIR,</a:t>
            </a:r>
            <a:r>
              <a:rPr lang="es-MX" i="1" dirty="0"/>
              <a:t> </a:t>
            </a:r>
            <a:r>
              <a:rPr lang="es-MX" b="1" i="1" dirty="0"/>
              <a:t>los anticipos recibidos de clientes constituyen ingresos percibidos de la empresa</a:t>
            </a:r>
            <a:r>
              <a:rPr lang="es-MX" i="1" dirty="0"/>
              <a:t>, por lo que deberán considerarse en la determinación de la base imponible afecta del ejercicio correspondiente, aun cuando estos no hubieran sido facturados</a:t>
            </a:r>
            <a:r>
              <a:rPr lang="es-MX" i="1" dirty="0" smtClean="0"/>
              <a:t>.</a:t>
            </a:r>
          </a:p>
          <a:p>
            <a:pPr fontAlgn="base"/>
            <a:endParaRPr lang="es-MX" i="1" dirty="0"/>
          </a:p>
          <a:p>
            <a:pPr algn="just" fontAlgn="base"/>
            <a:r>
              <a:rPr lang="es-MX" dirty="0"/>
              <a:t>El artículo 29 de la Ley sobre Impuesto a la Renta establece que los ingresos brutos se deben considerar en el período en que se perciban o devenguen. Por lo anteriormente indicado, los anticipos que se reciban por futuras </a:t>
            </a:r>
            <a:r>
              <a:rPr lang="es-MX" dirty="0" smtClean="0"/>
              <a:t>ventas, </a:t>
            </a:r>
            <a:r>
              <a:rPr lang="es-MX" dirty="0"/>
              <a:t>en la medida que ingresen materialmente al patrimonio del exportador, debe tributar en el período en que se reciba.</a:t>
            </a:r>
            <a:endParaRPr lang="es-MX" i="1" dirty="0" smtClean="0"/>
          </a:p>
          <a:p>
            <a:pPr fontAlgn="base"/>
            <a:endParaRPr lang="es-MX" dirty="0"/>
          </a:p>
          <a:p>
            <a:pPr algn="just" fontAlgn="base"/>
            <a:r>
              <a:rPr lang="es-MX" i="1" dirty="0"/>
              <a:t>Lo anterior, se entiende, sin perjuicio de la obligación de emitir la correspondiente factura para lo cual, conforme lo dispuesto en el artículo 55 de la Ley sobre Impuesto a las Ventas y Servicios (LIVS), debe distinguirse si el contribuyente realiza ventas de bienes corporales muebles o si presta servicios. </a:t>
            </a:r>
            <a:endParaRPr lang="es-MX" i="1" dirty="0" smtClean="0"/>
          </a:p>
          <a:p>
            <a:pPr algn="just" fontAlgn="base"/>
            <a:endParaRPr lang="es-MX" i="1" dirty="0" smtClean="0"/>
          </a:p>
          <a:p>
            <a:pPr algn="just" fontAlgn="base"/>
            <a:r>
              <a:rPr lang="es-MX" i="1" dirty="0" smtClean="0"/>
              <a:t>En </a:t>
            </a:r>
            <a:r>
              <a:rPr lang="es-MX" i="1" dirty="0"/>
              <a:t>el primer caso, las facturas deberán ser emitidas en el mismo momento en que se efectúe la entrega real o simbólica de las especies. </a:t>
            </a:r>
            <a:endParaRPr lang="es-MX" i="1" dirty="0" smtClean="0"/>
          </a:p>
          <a:p>
            <a:pPr algn="just" fontAlgn="base"/>
            <a:endParaRPr lang="es-MX" i="1" dirty="0"/>
          </a:p>
          <a:p>
            <a:pPr algn="just" fontAlgn="base"/>
            <a:r>
              <a:rPr lang="es-MX" i="1" dirty="0" smtClean="0"/>
              <a:t>En </a:t>
            </a:r>
            <a:r>
              <a:rPr lang="es-MX" i="1" dirty="0"/>
              <a:t>el segundo, las facturas deberán emitirse en el mismo período tributario </a:t>
            </a:r>
            <a:r>
              <a:rPr lang="es-MX" b="1" i="1" dirty="0"/>
              <a:t>en que la remuneración se perciba</a:t>
            </a:r>
            <a:r>
              <a:rPr lang="es-MX" i="1" dirty="0"/>
              <a:t> o se ponga, en cualquier forma, a disposición del prestador del servicio.</a:t>
            </a:r>
            <a:endParaRPr lang="es-MX" dirty="0"/>
          </a:p>
          <a:p>
            <a:pPr algn="just"/>
            <a:endParaRPr lang="es-ES" sz="3200" dirty="0"/>
          </a:p>
        </p:txBody>
      </p:sp>
    </p:spTree>
    <p:extLst>
      <p:ext uri="{BB962C8B-B14F-4D97-AF65-F5344CB8AC3E}">
        <p14:creationId xmlns:p14="http://schemas.microsoft.com/office/powerpoint/2010/main" val="289566019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ANTICIPO DE VENTAS </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82</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359229" y="1445081"/>
            <a:ext cx="11307535" cy="646331"/>
          </a:xfrm>
          <a:prstGeom prst="rect">
            <a:avLst/>
          </a:prstGeom>
        </p:spPr>
        <p:txBody>
          <a:bodyPr wrap="square">
            <a:spAutoFit/>
          </a:bodyPr>
          <a:lstStyle/>
          <a:p>
            <a:pPr algn="just"/>
            <a:endParaRPr lang="es-MX" b="1" u="sng" dirty="0"/>
          </a:p>
          <a:p>
            <a:pPr algn="just"/>
            <a:endParaRPr lang="es-ES" b="1" u="sng" dirty="0"/>
          </a:p>
        </p:txBody>
      </p:sp>
      <p:sp>
        <p:nvSpPr>
          <p:cNvPr id="6" name="Rectángulo 5"/>
          <p:cNvSpPr/>
          <p:nvPr/>
        </p:nvSpPr>
        <p:spPr>
          <a:xfrm>
            <a:off x="359228" y="1445081"/>
            <a:ext cx="11456001" cy="3046988"/>
          </a:xfrm>
          <a:prstGeom prst="rect">
            <a:avLst/>
          </a:prstGeom>
        </p:spPr>
        <p:txBody>
          <a:bodyPr wrap="square">
            <a:spAutoFit/>
          </a:bodyPr>
          <a:lstStyle/>
          <a:p>
            <a:pPr algn="just"/>
            <a:endParaRPr lang="es-ES" sz="3200" dirty="0" smtClean="0"/>
          </a:p>
          <a:p>
            <a:pPr algn="just"/>
            <a:endParaRPr lang="es-ES" sz="3200" dirty="0"/>
          </a:p>
          <a:p>
            <a:pPr algn="just"/>
            <a:endParaRPr lang="es-ES" sz="3200" dirty="0" smtClean="0"/>
          </a:p>
          <a:p>
            <a:pPr algn="just"/>
            <a:endParaRPr lang="es-ES" sz="3200" dirty="0"/>
          </a:p>
          <a:p>
            <a:pPr algn="just"/>
            <a:endParaRPr lang="es-ES" sz="3200" dirty="0" smtClean="0"/>
          </a:p>
          <a:p>
            <a:pPr algn="just"/>
            <a:endParaRPr lang="es-ES" sz="3200" dirty="0"/>
          </a:p>
        </p:txBody>
      </p:sp>
      <p:sp>
        <p:nvSpPr>
          <p:cNvPr id="4" name="Rectángulo 3"/>
          <p:cNvSpPr/>
          <p:nvPr/>
        </p:nvSpPr>
        <p:spPr>
          <a:xfrm>
            <a:off x="563335" y="1685109"/>
            <a:ext cx="11251893" cy="4708981"/>
          </a:xfrm>
          <a:prstGeom prst="rect">
            <a:avLst/>
          </a:prstGeom>
        </p:spPr>
        <p:txBody>
          <a:bodyPr wrap="square">
            <a:spAutoFit/>
          </a:bodyPr>
          <a:lstStyle/>
          <a:p>
            <a:pPr algn="just"/>
            <a:r>
              <a:rPr lang="es-MX" sz="2500" i="1" dirty="0"/>
              <a:t>Por medio del Oficio N°1556 del 11 de mayo de 2022 el Servicio de Impuestos Internos (SII) precisó el tratamiento de anticipos de clientes recibidos por una empresa del régimen PROPYME.</a:t>
            </a:r>
          </a:p>
          <a:p>
            <a:pPr algn="just"/>
            <a:endParaRPr lang="es-MX" sz="2500" i="1" dirty="0"/>
          </a:p>
          <a:p>
            <a:pPr algn="just"/>
            <a:r>
              <a:rPr lang="es-MX" sz="2500" i="1" dirty="0"/>
              <a:t>Indicó que de acuerdo a la letra (f) del N° 3 de la letra D) del artículo 14 de la Ley de Impuesto a la Renta (LIR), las empresas sujetas al régimen pro pyme determinarán la base imponible sumando los ingresos del giro percibidos en el ejercicio y deduciendo los gastos o egresos pagados en el mismo, salvo en operaciones de la pyme con entidades relacionadas que estén sujetas al régimen de tributación de la letra A) del mismo artículo 14, en cuyo caso la pyme deberá determinar la base imponible y los pagos provisionales computando los ingresos percibidos o devengados y los gastos pagados o adeudados, conforme con las normas generales.</a:t>
            </a:r>
          </a:p>
        </p:txBody>
      </p:sp>
    </p:spTree>
    <p:extLst>
      <p:ext uri="{BB962C8B-B14F-4D97-AF65-F5344CB8AC3E}">
        <p14:creationId xmlns:p14="http://schemas.microsoft.com/office/powerpoint/2010/main" val="47582599"/>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ANTICIPO DE VENTAS </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83</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359229" y="1445081"/>
            <a:ext cx="11307535" cy="646331"/>
          </a:xfrm>
          <a:prstGeom prst="rect">
            <a:avLst/>
          </a:prstGeom>
        </p:spPr>
        <p:txBody>
          <a:bodyPr wrap="square">
            <a:spAutoFit/>
          </a:bodyPr>
          <a:lstStyle/>
          <a:p>
            <a:pPr algn="just"/>
            <a:endParaRPr lang="es-MX" b="1" u="sng" dirty="0"/>
          </a:p>
          <a:p>
            <a:pPr algn="just"/>
            <a:endParaRPr lang="es-ES" b="1" u="sng" dirty="0"/>
          </a:p>
        </p:txBody>
      </p:sp>
      <p:sp>
        <p:nvSpPr>
          <p:cNvPr id="6" name="Rectángulo 5"/>
          <p:cNvSpPr/>
          <p:nvPr/>
        </p:nvSpPr>
        <p:spPr>
          <a:xfrm>
            <a:off x="359228" y="1445081"/>
            <a:ext cx="11456001" cy="3046988"/>
          </a:xfrm>
          <a:prstGeom prst="rect">
            <a:avLst/>
          </a:prstGeom>
        </p:spPr>
        <p:txBody>
          <a:bodyPr wrap="square">
            <a:spAutoFit/>
          </a:bodyPr>
          <a:lstStyle/>
          <a:p>
            <a:pPr algn="just"/>
            <a:endParaRPr lang="es-ES" sz="3200" dirty="0" smtClean="0"/>
          </a:p>
          <a:p>
            <a:pPr algn="just"/>
            <a:endParaRPr lang="es-ES" sz="3200" dirty="0"/>
          </a:p>
          <a:p>
            <a:pPr algn="just"/>
            <a:endParaRPr lang="es-ES" sz="3200" dirty="0" smtClean="0"/>
          </a:p>
          <a:p>
            <a:pPr algn="just"/>
            <a:endParaRPr lang="es-ES" sz="3200" dirty="0"/>
          </a:p>
          <a:p>
            <a:pPr algn="just"/>
            <a:endParaRPr lang="es-ES" sz="3200" dirty="0" smtClean="0"/>
          </a:p>
          <a:p>
            <a:pPr algn="just"/>
            <a:endParaRPr lang="es-ES" sz="3200" dirty="0"/>
          </a:p>
        </p:txBody>
      </p:sp>
      <p:sp>
        <p:nvSpPr>
          <p:cNvPr id="4" name="Rectángulo 3"/>
          <p:cNvSpPr/>
          <p:nvPr/>
        </p:nvSpPr>
        <p:spPr>
          <a:xfrm>
            <a:off x="489857" y="1445081"/>
            <a:ext cx="11325371" cy="7795943"/>
          </a:xfrm>
          <a:prstGeom prst="rect">
            <a:avLst/>
          </a:prstGeom>
        </p:spPr>
        <p:txBody>
          <a:bodyPr wrap="square">
            <a:spAutoFit/>
          </a:bodyPr>
          <a:lstStyle/>
          <a:p>
            <a:pPr algn="just"/>
            <a:r>
              <a:rPr lang="es-MX" sz="2500" i="1" dirty="0" smtClean="0"/>
              <a:t>El SII en O</a:t>
            </a:r>
            <a:r>
              <a:rPr lang="es-ES" sz="2800" dirty="0" err="1" smtClean="0"/>
              <a:t>ficio</a:t>
            </a:r>
            <a:r>
              <a:rPr lang="es-ES" sz="2800" dirty="0" smtClean="0"/>
              <a:t> </a:t>
            </a:r>
            <a:r>
              <a:rPr lang="es-ES" sz="2800" dirty="0"/>
              <a:t>N° 2.118, de 12.07.2022, que indica </a:t>
            </a:r>
            <a:r>
              <a:rPr lang="es-ES" sz="2800" dirty="0" smtClean="0"/>
              <a:t>lo siguiente:</a:t>
            </a:r>
          </a:p>
          <a:p>
            <a:pPr fontAlgn="base"/>
            <a:r>
              <a:rPr lang="es-ES" sz="2000" i="1" dirty="0"/>
              <a:t>En ese contexto, ingresos percibidos son aquellos que han ingresado materialmente al patrimonio de una persona. También debe entenderse que un ingreso devengado se percibe desde que la obligación se cumple por alguna de las formas equivalentes al pago contempladas en el Código Civil, en tanto permita satisfacer al acreedor de la obligación en su derecho o crédito, tales como la dación en pago, compensación, novación, confusión, transacción, etc</a:t>
            </a:r>
            <a:r>
              <a:rPr lang="es-ES" sz="2000" i="1" dirty="0" smtClean="0"/>
              <a:t>.</a:t>
            </a:r>
          </a:p>
          <a:p>
            <a:pPr fontAlgn="base"/>
            <a:endParaRPr lang="es-ES" sz="2000" i="1" dirty="0"/>
          </a:p>
          <a:p>
            <a:pPr fontAlgn="base"/>
            <a:r>
              <a:rPr lang="es-ES" sz="2000" i="1" dirty="0"/>
              <a:t>Por lo tanto, y en términos generales, cualquier pago de un anticipo asociado a un contrato o acuerdo válidamente celebrado, que en definitiva se impute al precio del contrato, constituye un ingreso percibido y, por lo tanto, debe tributar en el ejercicio en que ello ocurra</a:t>
            </a:r>
            <a:r>
              <a:rPr lang="es-ES" sz="2000" i="1" dirty="0" smtClean="0"/>
              <a:t>.</a:t>
            </a:r>
          </a:p>
          <a:p>
            <a:pPr fontAlgn="base"/>
            <a:endParaRPr lang="es-ES" sz="2000" i="1" dirty="0"/>
          </a:p>
          <a:p>
            <a:pPr fontAlgn="base"/>
            <a:r>
              <a:rPr lang="es-ES" sz="2000" i="1" dirty="0" smtClean="0"/>
              <a:t>Distinta </a:t>
            </a:r>
            <a:r>
              <a:rPr lang="es-ES" sz="2000" i="1" dirty="0"/>
              <a:t>podría ser la situación de una suma recibida como garantía, entendida esta como una cantidad cuyo único objetivo es respaldar o asegurar el cumplimiento de un contrato o acuerdo futuro, que aún no se perfecciona.</a:t>
            </a:r>
          </a:p>
          <a:p>
            <a:pPr fontAlgn="base"/>
            <a:r>
              <a:rPr lang="es-ES" sz="2000" i="1" dirty="0"/>
              <a:t>En tal caso, no se trataría de una renta percibida ni tampoco devengada, ya que aún no habrían nacido los derechos y obligaciones que esa convención pretende crear y, por lo tanto, una empresa acogida a la letra D) del artículo 14 de la LIR, no debe tributar por dicha suma.»</a:t>
            </a:r>
            <a:endParaRPr lang="es-ES" sz="2000" dirty="0"/>
          </a:p>
          <a:p>
            <a:pPr algn="just"/>
            <a:endParaRPr lang="es-ES" sz="2800" i="1" dirty="0"/>
          </a:p>
          <a:p>
            <a:pPr algn="just"/>
            <a:endParaRPr lang="es-ES" sz="2800" i="1" dirty="0" smtClean="0"/>
          </a:p>
          <a:p>
            <a:pPr algn="just"/>
            <a:endParaRPr lang="es-ES" sz="2800" i="1" dirty="0"/>
          </a:p>
          <a:p>
            <a:pPr algn="just"/>
            <a:endParaRPr lang="es-ES" sz="2800" i="1" dirty="0" smtClean="0"/>
          </a:p>
          <a:p>
            <a:pPr algn="just"/>
            <a:endParaRPr lang="es-MX" sz="2500" i="1" dirty="0"/>
          </a:p>
        </p:txBody>
      </p:sp>
    </p:spTree>
    <p:extLst>
      <p:ext uri="{BB962C8B-B14F-4D97-AF65-F5344CB8AC3E}">
        <p14:creationId xmlns:p14="http://schemas.microsoft.com/office/powerpoint/2010/main" val="254607671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ANTICIPO DE VENTAS </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84</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440871" y="1551214"/>
            <a:ext cx="11225893" cy="2585323"/>
          </a:xfrm>
          <a:prstGeom prst="rect">
            <a:avLst/>
          </a:prstGeom>
        </p:spPr>
        <p:txBody>
          <a:bodyPr wrap="square">
            <a:spAutoFit/>
          </a:bodyPr>
          <a:lstStyle/>
          <a:p>
            <a:pPr algn="just"/>
            <a:endParaRPr lang="es-ES" dirty="0" smtClean="0"/>
          </a:p>
          <a:p>
            <a:pPr algn="just"/>
            <a:endParaRPr lang="es-ES" dirty="0"/>
          </a:p>
          <a:p>
            <a:pPr algn="just"/>
            <a:endParaRPr lang="es-ES" dirty="0" smtClean="0"/>
          </a:p>
          <a:p>
            <a:pPr algn="just"/>
            <a:endParaRPr lang="es-ES" dirty="0"/>
          </a:p>
          <a:p>
            <a:pPr algn="just"/>
            <a:endParaRPr lang="es-ES" dirty="0" smtClean="0"/>
          </a:p>
          <a:p>
            <a:pPr algn="just"/>
            <a:endParaRPr lang="es-ES" dirty="0" smtClean="0"/>
          </a:p>
          <a:p>
            <a:pPr algn="just"/>
            <a:endParaRPr lang="es-ES" dirty="0"/>
          </a:p>
          <a:p>
            <a:pPr algn="just"/>
            <a:endParaRPr lang="es-ES" dirty="0" smtClean="0"/>
          </a:p>
          <a:p>
            <a:pPr algn="just"/>
            <a:endParaRPr lang="es-ES" dirty="0"/>
          </a:p>
        </p:txBody>
      </p:sp>
      <p:sp>
        <p:nvSpPr>
          <p:cNvPr id="4" name="Rectángulo 3"/>
          <p:cNvSpPr/>
          <p:nvPr/>
        </p:nvSpPr>
        <p:spPr>
          <a:xfrm>
            <a:off x="359229" y="1445081"/>
            <a:ext cx="11389177" cy="4247317"/>
          </a:xfrm>
          <a:prstGeom prst="rect">
            <a:avLst/>
          </a:prstGeom>
        </p:spPr>
        <p:txBody>
          <a:bodyPr wrap="square">
            <a:spAutoFit/>
          </a:bodyPr>
          <a:lstStyle/>
          <a:p>
            <a:pPr algn="just"/>
            <a:r>
              <a:rPr lang="es-ES" dirty="0"/>
              <a:t>A su fecha de su realización en el año </a:t>
            </a:r>
            <a:r>
              <a:rPr lang="es-ES" dirty="0" smtClean="0"/>
              <a:t>1</a:t>
            </a:r>
          </a:p>
          <a:p>
            <a:pPr algn="just"/>
            <a:endParaRPr lang="es-ES" dirty="0"/>
          </a:p>
          <a:p>
            <a:pPr algn="just"/>
            <a:r>
              <a:rPr lang="es-ES" b="1" dirty="0" smtClean="0"/>
              <a:t>Caja (Bancos)</a:t>
            </a:r>
          </a:p>
          <a:p>
            <a:pPr algn="just"/>
            <a:r>
              <a:rPr lang="es-ES" b="1" dirty="0" smtClean="0"/>
              <a:t>                               </a:t>
            </a:r>
            <a:r>
              <a:rPr lang="es-ES" b="1" dirty="0" err="1" smtClean="0"/>
              <a:t>Iva</a:t>
            </a:r>
            <a:r>
              <a:rPr lang="es-ES" b="1" dirty="0" smtClean="0"/>
              <a:t> Débito Fiscal (cuenta de pasivo) (de acuerdo a la LIVS)</a:t>
            </a:r>
            <a:endParaRPr lang="es-ES" b="1" dirty="0"/>
          </a:p>
          <a:p>
            <a:pPr algn="just"/>
            <a:r>
              <a:rPr lang="es-ES" b="1" dirty="0"/>
              <a:t>                              </a:t>
            </a:r>
            <a:r>
              <a:rPr lang="es-ES" b="1" dirty="0" smtClean="0"/>
              <a:t>Anticipo Ventas (cuenta de </a:t>
            </a:r>
            <a:r>
              <a:rPr lang="es-ES" b="1" dirty="0" smtClean="0"/>
              <a:t>pasivo)</a:t>
            </a:r>
            <a:endParaRPr lang="es-ES" b="1" dirty="0"/>
          </a:p>
          <a:p>
            <a:pPr algn="just"/>
            <a:r>
              <a:rPr lang="es-ES" dirty="0"/>
              <a:t>                         </a:t>
            </a:r>
          </a:p>
          <a:p>
            <a:pPr algn="just"/>
            <a:r>
              <a:rPr lang="es-ES" dirty="0"/>
              <a:t>    ….. Al cierre del mes o </a:t>
            </a:r>
            <a:r>
              <a:rPr lang="es-ES" dirty="0" smtClean="0"/>
              <a:t>del  ejercicio del año 2</a:t>
            </a:r>
          </a:p>
          <a:p>
            <a:pPr algn="just"/>
            <a:endParaRPr lang="es-ES" dirty="0"/>
          </a:p>
          <a:p>
            <a:pPr algn="just"/>
            <a:r>
              <a:rPr lang="es-ES" b="1" dirty="0" smtClean="0"/>
              <a:t>Cuenta por Cobrar</a:t>
            </a:r>
          </a:p>
          <a:p>
            <a:pPr algn="just"/>
            <a:r>
              <a:rPr lang="es-ES" b="1" dirty="0" smtClean="0"/>
              <a:t>Anticipo de Ventas </a:t>
            </a:r>
          </a:p>
          <a:p>
            <a:pPr algn="just"/>
            <a:r>
              <a:rPr lang="es-ES" b="1" dirty="0"/>
              <a:t> </a:t>
            </a:r>
            <a:r>
              <a:rPr lang="es-ES" b="1" dirty="0" smtClean="0"/>
              <a:t>                          </a:t>
            </a:r>
            <a:r>
              <a:rPr lang="es-ES" b="1" dirty="0" err="1" smtClean="0"/>
              <a:t>Iva</a:t>
            </a:r>
            <a:r>
              <a:rPr lang="es-ES" b="1" dirty="0" smtClean="0"/>
              <a:t> Débito Fiscal </a:t>
            </a:r>
          </a:p>
          <a:p>
            <a:pPr algn="just"/>
            <a:r>
              <a:rPr lang="es-ES" b="1" dirty="0"/>
              <a:t> </a:t>
            </a:r>
            <a:r>
              <a:rPr lang="es-ES" b="1" dirty="0" smtClean="0"/>
              <a:t>                          Venta o Servicios ( cuenta de resultados)</a:t>
            </a:r>
            <a:endParaRPr lang="es-ES" b="1" dirty="0"/>
          </a:p>
          <a:p>
            <a:pPr algn="just"/>
            <a:r>
              <a:rPr lang="es-ES" b="1" dirty="0"/>
              <a:t>                         </a:t>
            </a:r>
          </a:p>
          <a:p>
            <a:pPr algn="just"/>
            <a:endParaRPr lang="es-ES" b="1" dirty="0" smtClean="0"/>
          </a:p>
          <a:p>
            <a:pPr algn="just"/>
            <a:endParaRPr lang="es-ES" b="1" dirty="0"/>
          </a:p>
        </p:txBody>
      </p:sp>
    </p:spTree>
    <p:extLst>
      <p:ext uri="{BB962C8B-B14F-4D97-AF65-F5344CB8AC3E}">
        <p14:creationId xmlns:p14="http://schemas.microsoft.com/office/powerpoint/2010/main" val="258694039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DEVOLUCIÓN DE PAGOS PROVISIONALES </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85</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359229" y="1445081"/>
            <a:ext cx="11307535" cy="646331"/>
          </a:xfrm>
          <a:prstGeom prst="rect">
            <a:avLst/>
          </a:prstGeom>
        </p:spPr>
        <p:txBody>
          <a:bodyPr wrap="square">
            <a:spAutoFit/>
          </a:bodyPr>
          <a:lstStyle/>
          <a:p>
            <a:pPr algn="just"/>
            <a:endParaRPr lang="es-MX" b="1" u="sng" dirty="0"/>
          </a:p>
          <a:p>
            <a:pPr algn="just"/>
            <a:endParaRPr lang="es-ES" b="1" u="sng" dirty="0"/>
          </a:p>
        </p:txBody>
      </p:sp>
      <p:sp>
        <p:nvSpPr>
          <p:cNvPr id="6" name="Rectángulo 5"/>
          <p:cNvSpPr/>
          <p:nvPr/>
        </p:nvSpPr>
        <p:spPr>
          <a:xfrm>
            <a:off x="359228" y="1445081"/>
            <a:ext cx="11456001" cy="3046988"/>
          </a:xfrm>
          <a:prstGeom prst="rect">
            <a:avLst/>
          </a:prstGeom>
        </p:spPr>
        <p:txBody>
          <a:bodyPr wrap="square">
            <a:spAutoFit/>
          </a:bodyPr>
          <a:lstStyle/>
          <a:p>
            <a:pPr algn="just"/>
            <a:endParaRPr lang="es-ES" sz="3200" dirty="0" smtClean="0"/>
          </a:p>
          <a:p>
            <a:pPr algn="just"/>
            <a:endParaRPr lang="es-ES" sz="3200" dirty="0"/>
          </a:p>
          <a:p>
            <a:pPr algn="just"/>
            <a:endParaRPr lang="es-ES" sz="3200" dirty="0" smtClean="0"/>
          </a:p>
          <a:p>
            <a:pPr algn="just"/>
            <a:endParaRPr lang="es-ES" sz="3200" dirty="0"/>
          </a:p>
          <a:p>
            <a:pPr algn="just"/>
            <a:endParaRPr lang="es-ES" sz="3200" dirty="0" smtClean="0"/>
          </a:p>
          <a:p>
            <a:pPr algn="just"/>
            <a:endParaRPr lang="es-ES" sz="3200" dirty="0"/>
          </a:p>
        </p:txBody>
      </p:sp>
      <p:sp>
        <p:nvSpPr>
          <p:cNvPr id="7" name="6 Rectángulo"/>
          <p:cNvSpPr/>
          <p:nvPr/>
        </p:nvSpPr>
        <p:spPr>
          <a:xfrm>
            <a:off x="359229" y="1583871"/>
            <a:ext cx="11307535" cy="5355312"/>
          </a:xfrm>
          <a:prstGeom prst="rect">
            <a:avLst/>
          </a:prstGeom>
        </p:spPr>
        <p:txBody>
          <a:bodyPr wrap="square">
            <a:spAutoFit/>
          </a:bodyPr>
          <a:lstStyle/>
          <a:p>
            <a:pPr algn="just"/>
            <a:r>
              <a:rPr lang="es-ES" dirty="0"/>
              <a:t>Los pagos provisionales constituyen anticipos que se enteran en arcas fiscales en forma mensual y tienen como propósito ir abonando a cuenta del impuesto de Primera Categoría que se determina al término del ejercicio. Es decir, son pagos que se van efectuando a medida que se va generando la renta del contribuyente. Si bien se pretende cubrir con la mayor exactitud posible los impuestos anuales a la renta que afecten al contribuyente, claro está que sólo será posible tener cierta aproximación, porque su cálculo está basado en antecedentes del ejercicio anterior y que son aplicados a un ejercicio </a:t>
            </a:r>
            <a:r>
              <a:rPr lang="es-ES" dirty="0" smtClean="0"/>
              <a:t>futuro</a:t>
            </a:r>
          </a:p>
          <a:p>
            <a:pPr algn="just"/>
            <a:endParaRPr lang="es-ES" dirty="0" smtClean="0"/>
          </a:p>
          <a:p>
            <a:pPr algn="just"/>
            <a:r>
              <a:rPr lang="es-ES" b="1" dirty="0" smtClean="0"/>
              <a:t>PPMO RÉGIMEN 14 A</a:t>
            </a:r>
          </a:p>
          <a:p>
            <a:pPr algn="just"/>
            <a:r>
              <a:rPr lang="es-ES" dirty="0"/>
              <a:t>Estos pagos se determinan con base a un porcentaje de los ingresos brutos que obtienen las empresas cada mes, debiendo aplicarse por el período de 12 meses que inicia en el mes de abril de cada año y termina en marzo del año siguiente. En consecuencia, a contar de abril de </a:t>
            </a:r>
            <a:r>
              <a:rPr lang="es-ES" dirty="0" smtClean="0"/>
              <a:t>202X </a:t>
            </a:r>
            <a:r>
              <a:rPr lang="es-ES" dirty="0"/>
              <a:t>las empresas deberán comenzar a aplicar el nuevo porcentaje de PPM sobre los ingresos que obtengan hasta marzo de </a:t>
            </a:r>
            <a:r>
              <a:rPr lang="es-ES" dirty="0" smtClean="0"/>
              <a:t>202X+1. </a:t>
            </a:r>
            <a:r>
              <a:rPr lang="es-ES" dirty="0"/>
              <a:t>Para el cálculo de la tasa variable de PPM se requieren antecedentes históricos de la empresa relacionados con la tasa del impuesto de primera categoría y los pagos provisionales mensuales pagados en el período anterior. Por otra parte, la ley establece que determinados ingresos brutos quedan excluidos de la base de los pagos provisionales. Asimismo, establece reglas especiales que dicen relación con la suspensión de los PPM, su recalculo, el pago voluntario, entre otro</a:t>
            </a:r>
            <a:endParaRPr lang="es-ES" dirty="0" smtClean="0"/>
          </a:p>
          <a:p>
            <a:pPr algn="just"/>
            <a:endParaRPr lang="es-ES" dirty="0"/>
          </a:p>
          <a:p>
            <a:pPr algn="just"/>
            <a:endParaRPr lang="es-ES" dirty="0"/>
          </a:p>
          <a:p>
            <a:pPr algn="just"/>
            <a:endParaRPr lang="es-CL" dirty="0"/>
          </a:p>
        </p:txBody>
      </p:sp>
    </p:spTree>
    <p:extLst>
      <p:ext uri="{BB962C8B-B14F-4D97-AF65-F5344CB8AC3E}">
        <p14:creationId xmlns:p14="http://schemas.microsoft.com/office/powerpoint/2010/main" val="281471027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DEVOLUCIÓN DE PAGOS PROVISIONALES </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86</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359229" y="1445081"/>
            <a:ext cx="11307535" cy="646331"/>
          </a:xfrm>
          <a:prstGeom prst="rect">
            <a:avLst/>
          </a:prstGeom>
        </p:spPr>
        <p:txBody>
          <a:bodyPr wrap="square">
            <a:spAutoFit/>
          </a:bodyPr>
          <a:lstStyle/>
          <a:p>
            <a:pPr algn="just"/>
            <a:endParaRPr lang="es-MX" b="1" u="sng" dirty="0"/>
          </a:p>
          <a:p>
            <a:pPr algn="just"/>
            <a:endParaRPr lang="es-ES" b="1" u="sng" dirty="0"/>
          </a:p>
        </p:txBody>
      </p:sp>
      <p:sp>
        <p:nvSpPr>
          <p:cNvPr id="6" name="Rectángulo 5"/>
          <p:cNvSpPr/>
          <p:nvPr/>
        </p:nvSpPr>
        <p:spPr>
          <a:xfrm>
            <a:off x="359228" y="1445081"/>
            <a:ext cx="11456001" cy="3046988"/>
          </a:xfrm>
          <a:prstGeom prst="rect">
            <a:avLst/>
          </a:prstGeom>
        </p:spPr>
        <p:txBody>
          <a:bodyPr wrap="square">
            <a:spAutoFit/>
          </a:bodyPr>
          <a:lstStyle/>
          <a:p>
            <a:pPr algn="just"/>
            <a:endParaRPr lang="es-ES" sz="3200" dirty="0" smtClean="0"/>
          </a:p>
          <a:p>
            <a:pPr algn="just"/>
            <a:endParaRPr lang="es-ES" sz="3200" dirty="0"/>
          </a:p>
          <a:p>
            <a:pPr algn="just"/>
            <a:endParaRPr lang="es-ES" sz="3200" dirty="0" smtClean="0"/>
          </a:p>
          <a:p>
            <a:pPr algn="just"/>
            <a:endParaRPr lang="es-ES" sz="3200" dirty="0"/>
          </a:p>
          <a:p>
            <a:pPr algn="just"/>
            <a:endParaRPr lang="es-ES" sz="3200" dirty="0" smtClean="0"/>
          </a:p>
          <a:p>
            <a:pPr algn="just"/>
            <a:endParaRPr lang="es-ES" sz="3200" dirty="0"/>
          </a:p>
        </p:txBody>
      </p:sp>
      <p:sp>
        <p:nvSpPr>
          <p:cNvPr id="7" name="6 Rectángulo"/>
          <p:cNvSpPr/>
          <p:nvPr/>
        </p:nvSpPr>
        <p:spPr>
          <a:xfrm>
            <a:off x="359229" y="1583871"/>
            <a:ext cx="11307535" cy="5539978"/>
          </a:xfrm>
          <a:prstGeom prst="rect">
            <a:avLst/>
          </a:prstGeom>
        </p:spPr>
        <p:txBody>
          <a:bodyPr wrap="square">
            <a:spAutoFit/>
          </a:bodyPr>
          <a:lstStyle/>
          <a:p>
            <a:pPr algn="just"/>
            <a:r>
              <a:rPr lang="es-ES" b="1" dirty="0" smtClean="0"/>
              <a:t>PPMO RÉGIMEN 14 D N° 3</a:t>
            </a:r>
          </a:p>
          <a:p>
            <a:r>
              <a:rPr lang="es-ES" dirty="0"/>
              <a:t>En el año de inicio del 0,25%.</a:t>
            </a:r>
          </a:p>
          <a:p>
            <a:r>
              <a:rPr lang="es-ES" dirty="0"/>
              <a:t>Si los ingresos brutos del giro del año anterior no exceden de 50.000 UF es de 0,25%.</a:t>
            </a:r>
          </a:p>
          <a:p>
            <a:r>
              <a:rPr lang="es-ES" dirty="0"/>
              <a:t>Si los ingresos brutos del giro del año anterior exceden de 50.000 UF es de 0,5%.</a:t>
            </a:r>
          </a:p>
          <a:p>
            <a:pPr algn="just"/>
            <a:endParaRPr lang="es-ES" sz="1500" dirty="0" smtClean="0"/>
          </a:p>
          <a:p>
            <a:pPr algn="just"/>
            <a:r>
              <a:rPr lang="es-ES" sz="1500" dirty="0" smtClean="0"/>
              <a:t>DISMINUCIÓN </a:t>
            </a:r>
            <a:r>
              <a:rPr lang="es-ES" sz="1500" dirty="0"/>
              <a:t>TRANSITORIA DE LA TASA DE </a:t>
            </a:r>
            <a:r>
              <a:rPr lang="es-ES" sz="1500" dirty="0" smtClean="0"/>
              <a:t>PPM</a:t>
            </a:r>
          </a:p>
          <a:p>
            <a:pPr algn="just"/>
            <a:r>
              <a:rPr lang="es-ES" dirty="0"/>
              <a:t>En el año del inicio de </a:t>
            </a:r>
            <a:r>
              <a:rPr lang="es-ES" dirty="0" smtClean="0"/>
              <a:t>0,125</a:t>
            </a:r>
            <a:r>
              <a:rPr lang="es-ES" dirty="0"/>
              <a:t>% </a:t>
            </a:r>
            <a:endParaRPr lang="es-ES" dirty="0" smtClean="0"/>
          </a:p>
          <a:p>
            <a:pPr algn="just"/>
            <a:r>
              <a:rPr lang="es-ES" dirty="0" smtClean="0"/>
              <a:t>Si </a:t>
            </a:r>
            <a:r>
              <a:rPr lang="es-ES" dirty="0"/>
              <a:t>los ingresos brutos del giro del año anterior no exceden de 50.000 unidades de fomento, aplicarán una tasa de 0,125% sobre los ingresos respectivos</a:t>
            </a:r>
            <a:r>
              <a:rPr lang="es-ES" dirty="0" smtClean="0"/>
              <a:t>.</a:t>
            </a:r>
          </a:p>
          <a:p>
            <a:pPr algn="just"/>
            <a:r>
              <a:rPr lang="es-ES" dirty="0" smtClean="0"/>
              <a:t>Si </a:t>
            </a:r>
            <a:r>
              <a:rPr lang="es-ES" dirty="0"/>
              <a:t>los ingresos brutos del giro del año anterior exceden de 50.000 unidades de fomento, aplicarán una tasa de 0,25% sobre los ingresos respectivos</a:t>
            </a:r>
            <a:r>
              <a:rPr lang="es-ES" dirty="0" smtClean="0"/>
              <a:t>.</a:t>
            </a:r>
          </a:p>
          <a:p>
            <a:pPr algn="just"/>
            <a:endParaRPr lang="es-ES" dirty="0" smtClean="0"/>
          </a:p>
          <a:p>
            <a:pPr algn="just"/>
            <a:r>
              <a:rPr lang="es-ES" b="1" dirty="0"/>
              <a:t>PPMO RÉGIMEN 14 D N° 8</a:t>
            </a:r>
          </a:p>
          <a:p>
            <a:r>
              <a:rPr lang="es-ES" dirty="0" smtClean="0"/>
              <a:t>En </a:t>
            </a:r>
            <a:r>
              <a:rPr lang="es-ES" dirty="0"/>
              <a:t>el año de inicio del 0,2%.</a:t>
            </a:r>
          </a:p>
          <a:p>
            <a:r>
              <a:rPr lang="es-ES" dirty="0"/>
              <a:t>Si los ingresos brutos del giro del año anterior no exceden de 50.000 UF es de 0,2%.</a:t>
            </a:r>
          </a:p>
          <a:p>
            <a:r>
              <a:rPr lang="es-ES" dirty="0"/>
              <a:t>Si los ingresos brutos del giro del año anterior exceden de 50.000 UF es de 0,5%.</a:t>
            </a:r>
          </a:p>
          <a:p>
            <a:pPr algn="just"/>
            <a:endParaRPr lang="es-ES" dirty="0" smtClean="0"/>
          </a:p>
          <a:p>
            <a:pPr algn="just"/>
            <a:endParaRPr lang="es-ES" dirty="0"/>
          </a:p>
          <a:p>
            <a:pPr algn="just"/>
            <a:endParaRPr lang="es-ES" dirty="0"/>
          </a:p>
          <a:p>
            <a:pPr algn="just"/>
            <a:endParaRPr lang="es-CL" dirty="0"/>
          </a:p>
        </p:txBody>
      </p:sp>
    </p:spTree>
    <p:extLst>
      <p:ext uri="{BB962C8B-B14F-4D97-AF65-F5344CB8AC3E}">
        <p14:creationId xmlns:p14="http://schemas.microsoft.com/office/powerpoint/2010/main" val="254889652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DEVOLUCIÓN DE PAGOS PROVISIONALES </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87</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440871" y="1551214"/>
            <a:ext cx="11225893" cy="2585323"/>
          </a:xfrm>
          <a:prstGeom prst="rect">
            <a:avLst/>
          </a:prstGeom>
        </p:spPr>
        <p:txBody>
          <a:bodyPr wrap="square">
            <a:spAutoFit/>
          </a:bodyPr>
          <a:lstStyle/>
          <a:p>
            <a:pPr algn="just"/>
            <a:endParaRPr lang="es-ES" dirty="0" smtClean="0"/>
          </a:p>
          <a:p>
            <a:pPr algn="just"/>
            <a:endParaRPr lang="es-ES" dirty="0"/>
          </a:p>
          <a:p>
            <a:pPr algn="just"/>
            <a:endParaRPr lang="es-ES" dirty="0" smtClean="0"/>
          </a:p>
          <a:p>
            <a:pPr algn="just"/>
            <a:endParaRPr lang="es-ES" dirty="0"/>
          </a:p>
          <a:p>
            <a:pPr algn="just"/>
            <a:endParaRPr lang="es-ES" dirty="0" smtClean="0"/>
          </a:p>
          <a:p>
            <a:pPr algn="just"/>
            <a:endParaRPr lang="es-ES" dirty="0" smtClean="0"/>
          </a:p>
          <a:p>
            <a:pPr algn="just"/>
            <a:endParaRPr lang="es-ES" dirty="0"/>
          </a:p>
          <a:p>
            <a:pPr algn="just"/>
            <a:endParaRPr lang="es-ES" dirty="0" smtClean="0"/>
          </a:p>
          <a:p>
            <a:pPr algn="just"/>
            <a:endParaRPr lang="es-ES" dirty="0"/>
          </a:p>
        </p:txBody>
      </p:sp>
      <p:sp>
        <p:nvSpPr>
          <p:cNvPr id="4" name="Rectángulo 3"/>
          <p:cNvSpPr/>
          <p:nvPr/>
        </p:nvSpPr>
        <p:spPr>
          <a:xfrm>
            <a:off x="359229" y="1445081"/>
            <a:ext cx="11389177" cy="7201972"/>
          </a:xfrm>
          <a:prstGeom prst="rect">
            <a:avLst/>
          </a:prstGeom>
        </p:spPr>
        <p:txBody>
          <a:bodyPr wrap="square">
            <a:spAutoFit/>
          </a:bodyPr>
          <a:lstStyle/>
          <a:p>
            <a:pPr algn="just"/>
            <a:r>
              <a:rPr lang="es-ES" sz="1600" dirty="0"/>
              <a:t>A su fecha de su realización en el año </a:t>
            </a:r>
            <a:r>
              <a:rPr lang="es-ES" sz="1600" dirty="0" smtClean="0"/>
              <a:t>1 en forma </a:t>
            </a:r>
            <a:r>
              <a:rPr lang="es-ES" sz="1600" dirty="0" smtClean="0"/>
              <a:t>mensual y se provisiona el IDPC</a:t>
            </a:r>
            <a:endParaRPr lang="es-ES" sz="1600" dirty="0" smtClean="0"/>
          </a:p>
          <a:p>
            <a:pPr algn="just"/>
            <a:r>
              <a:rPr lang="es-ES" sz="1600" b="1" dirty="0" smtClean="0"/>
              <a:t>PPMO (cuenta de activo)</a:t>
            </a:r>
          </a:p>
          <a:p>
            <a:pPr algn="just"/>
            <a:r>
              <a:rPr lang="es-ES" sz="1600" b="1" dirty="0" smtClean="0"/>
              <a:t>                               Caja ( Bancos)</a:t>
            </a:r>
            <a:endParaRPr lang="es-ES" sz="1600" b="1" dirty="0"/>
          </a:p>
          <a:p>
            <a:pPr algn="just"/>
            <a:r>
              <a:rPr lang="es-ES" sz="1600" b="1" dirty="0"/>
              <a:t>      </a:t>
            </a:r>
            <a:r>
              <a:rPr lang="es-ES" sz="1600" b="1" dirty="0" smtClean="0"/>
              <a:t>                      </a:t>
            </a:r>
            <a:r>
              <a:rPr lang="es-ES" sz="1600" dirty="0" smtClean="0"/>
              <a:t>                         </a:t>
            </a:r>
            <a:endParaRPr lang="es-ES" sz="1600" dirty="0"/>
          </a:p>
          <a:p>
            <a:pPr algn="just"/>
            <a:r>
              <a:rPr lang="es-ES" sz="1600" dirty="0"/>
              <a:t>    ….. Al cierre </a:t>
            </a:r>
            <a:r>
              <a:rPr lang="es-ES" sz="1600" dirty="0" smtClean="0"/>
              <a:t>del  ejercicio del año 1</a:t>
            </a:r>
          </a:p>
          <a:p>
            <a:pPr algn="just"/>
            <a:r>
              <a:rPr lang="es-ES" sz="1600" b="1" dirty="0" smtClean="0"/>
              <a:t>PPMO </a:t>
            </a:r>
            <a:r>
              <a:rPr lang="es-ES" sz="1600" b="1" dirty="0"/>
              <a:t>(cuenta de activo)</a:t>
            </a:r>
          </a:p>
          <a:p>
            <a:pPr algn="just"/>
            <a:r>
              <a:rPr lang="es-ES" sz="1600" b="1" dirty="0"/>
              <a:t>                               </a:t>
            </a:r>
            <a:r>
              <a:rPr lang="es-ES" sz="1600" b="1" dirty="0" smtClean="0"/>
              <a:t>Reajuste PPMO (cuenta de resultados</a:t>
            </a:r>
            <a:r>
              <a:rPr lang="es-ES" sz="1600" b="1" dirty="0" smtClean="0"/>
              <a:t>)</a:t>
            </a:r>
          </a:p>
          <a:p>
            <a:pPr algn="just"/>
            <a:endParaRPr lang="es-ES" sz="1600" b="1" dirty="0"/>
          </a:p>
          <a:p>
            <a:pPr algn="just"/>
            <a:r>
              <a:rPr lang="es-ES" sz="1600" b="1" dirty="0" smtClean="0"/>
              <a:t>Gasto por IDPC </a:t>
            </a:r>
            <a:r>
              <a:rPr lang="es-ES" sz="1600" b="1" dirty="0"/>
              <a:t>(cuenta de </a:t>
            </a:r>
            <a:r>
              <a:rPr lang="es-ES" sz="1600" b="1" dirty="0" smtClean="0"/>
              <a:t>resultado)</a:t>
            </a:r>
            <a:endParaRPr lang="es-ES" sz="1600" b="1" dirty="0"/>
          </a:p>
          <a:p>
            <a:pPr algn="just"/>
            <a:r>
              <a:rPr lang="es-ES" sz="1600" b="1" dirty="0"/>
              <a:t>                               </a:t>
            </a:r>
            <a:r>
              <a:rPr lang="es-ES" sz="1600" b="1" dirty="0" smtClean="0"/>
              <a:t>Provisión IDPC (cuenta </a:t>
            </a:r>
            <a:r>
              <a:rPr lang="es-ES" sz="1600" b="1" dirty="0"/>
              <a:t>de </a:t>
            </a:r>
            <a:r>
              <a:rPr lang="es-ES" sz="1600" b="1" dirty="0" smtClean="0"/>
              <a:t>pasivo)</a:t>
            </a:r>
          </a:p>
          <a:p>
            <a:pPr algn="just"/>
            <a:endParaRPr lang="es-ES" sz="1600" dirty="0" smtClean="0"/>
          </a:p>
          <a:p>
            <a:pPr algn="just"/>
            <a:r>
              <a:rPr lang="es-ES" sz="1600" dirty="0" smtClean="0"/>
              <a:t>….</a:t>
            </a:r>
            <a:r>
              <a:rPr lang="es-ES" sz="1600" dirty="0" smtClean="0"/>
              <a:t>En abril del año 2</a:t>
            </a:r>
          </a:p>
          <a:p>
            <a:pPr algn="just"/>
            <a:r>
              <a:rPr lang="es-ES" sz="1600" b="1" dirty="0" smtClean="0"/>
              <a:t>Provisión IDPC (cuenta de pasivo)</a:t>
            </a:r>
          </a:p>
          <a:p>
            <a:pPr algn="just"/>
            <a:r>
              <a:rPr lang="es-ES" sz="1600" b="1" dirty="0" smtClean="0"/>
              <a:t>Caja (Banco)</a:t>
            </a:r>
          </a:p>
          <a:p>
            <a:pPr algn="just"/>
            <a:r>
              <a:rPr lang="es-ES" sz="1600" b="1" dirty="0"/>
              <a:t> </a:t>
            </a:r>
            <a:r>
              <a:rPr lang="es-ES" sz="1600" b="1" dirty="0" smtClean="0"/>
              <a:t>                   Reajuste devolución PPMO ( cuenta de resultados)</a:t>
            </a:r>
          </a:p>
          <a:p>
            <a:pPr algn="just"/>
            <a:r>
              <a:rPr lang="es-ES" sz="1600" b="1" dirty="0"/>
              <a:t> </a:t>
            </a:r>
            <a:r>
              <a:rPr lang="es-ES" sz="1600" b="1" dirty="0" smtClean="0"/>
              <a:t>                   PPMO</a:t>
            </a:r>
          </a:p>
          <a:p>
            <a:pPr algn="just"/>
            <a:r>
              <a:rPr lang="es-ES" sz="1600" dirty="0" smtClean="0"/>
              <a:t>Ó </a:t>
            </a:r>
          </a:p>
          <a:p>
            <a:pPr algn="just"/>
            <a:r>
              <a:rPr lang="es-ES" sz="1600" b="1" dirty="0"/>
              <a:t>Provisión IDPC (cuenta de pasivo</a:t>
            </a:r>
            <a:r>
              <a:rPr lang="es-ES" sz="1600" b="1" dirty="0" smtClean="0"/>
              <a:t>)</a:t>
            </a:r>
          </a:p>
          <a:p>
            <a:pPr algn="just"/>
            <a:r>
              <a:rPr lang="es-ES" sz="1600" b="1" dirty="0" smtClean="0"/>
              <a:t>Reajuste Artículo 72 LIR (cuenta de resultados)</a:t>
            </a:r>
            <a:endParaRPr lang="es-ES" sz="1600" b="1" dirty="0"/>
          </a:p>
          <a:p>
            <a:pPr algn="just"/>
            <a:r>
              <a:rPr lang="es-ES" sz="1600" b="1" dirty="0" smtClean="0"/>
              <a:t>                    Caja </a:t>
            </a:r>
            <a:r>
              <a:rPr lang="es-ES" sz="1600" b="1" dirty="0"/>
              <a:t>(Banco)</a:t>
            </a:r>
          </a:p>
          <a:p>
            <a:pPr algn="just"/>
            <a:r>
              <a:rPr lang="es-ES" sz="1600" b="1" dirty="0"/>
              <a:t>                    PPMO</a:t>
            </a:r>
          </a:p>
          <a:p>
            <a:pPr algn="just"/>
            <a:endParaRPr lang="es-ES" dirty="0"/>
          </a:p>
          <a:p>
            <a:pPr algn="just"/>
            <a:endParaRPr lang="es-ES" dirty="0"/>
          </a:p>
          <a:p>
            <a:pPr algn="just"/>
            <a:endParaRPr lang="es-ES" b="1" dirty="0" smtClean="0"/>
          </a:p>
          <a:p>
            <a:pPr algn="just"/>
            <a:endParaRPr lang="es-ES" b="1" dirty="0"/>
          </a:p>
          <a:p>
            <a:pPr algn="just"/>
            <a:endParaRPr lang="es-ES" b="1" dirty="0" smtClean="0"/>
          </a:p>
          <a:p>
            <a:pPr algn="just"/>
            <a:endParaRPr lang="es-ES" b="1" dirty="0"/>
          </a:p>
          <a:p>
            <a:pPr algn="just"/>
            <a:endParaRPr lang="es-ES" b="1" dirty="0"/>
          </a:p>
        </p:txBody>
      </p:sp>
    </p:spTree>
    <p:extLst>
      <p:ext uri="{BB962C8B-B14F-4D97-AF65-F5344CB8AC3E}">
        <p14:creationId xmlns:p14="http://schemas.microsoft.com/office/powerpoint/2010/main" val="80275525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DEVOLUCIÓN DE PAGOS PROVISIONALES </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88</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440871" y="1551214"/>
            <a:ext cx="11225893" cy="2585323"/>
          </a:xfrm>
          <a:prstGeom prst="rect">
            <a:avLst/>
          </a:prstGeom>
        </p:spPr>
        <p:txBody>
          <a:bodyPr wrap="square">
            <a:spAutoFit/>
          </a:bodyPr>
          <a:lstStyle/>
          <a:p>
            <a:pPr algn="just"/>
            <a:endParaRPr lang="es-ES" dirty="0" smtClean="0"/>
          </a:p>
          <a:p>
            <a:pPr algn="just"/>
            <a:endParaRPr lang="es-ES" dirty="0"/>
          </a:p>
          <a:p>
            <a:pPr algn="just"/>
            <a:endParaRPr lang="es-ES" dirty="0" smtClean="0"/>
          </a:p>
          <a:p>
            <a:pPr algn="just"/>
            <a:endParaRPr lang="es-ES" dirty="0"/>
          </a:p>
          <a:p>
            <a:pPr algn="just"/>
            <a:endParaRPr lang="es-ES" dirty="0" smtClean="0"/>
          </a:p>
          <a:p>
            <a:pPr algn="just"/>
            <a:endParaRPr lang="es-ES" dirty="0" smtClean="0"/>
          </a:p>
          <a:p>
            <a:pPr algn="just"/>
            <a:endParaRPr lang="es-ES" dirty="0"/>
          </a:p>
          <a:p>
            <a:pPr algn="just"/>
            <a:endParaRPr lang="es-ES" dirty="0" smtClean="0"/>
          </a:p>
          <a:p>
            <a:pPr algn="just"/>
            <a:endParaRPr lang="es-ES" dirty="0"/>
          </a:p>
        </p:txBody>
      </p:sp>
      <p:sp>
        <p:nvSpPr>
          <p:cNvPr id="4" name="Rectángulo 3"/>
          <p:cNvSpPr/>
          <p:nvPr/>
        </p:nvSpPr>
        <p:spPr>
          <a:xfrm>
            <a:off x="359229" y="1445081"/>
            <a:ext cx="11389177" cy="6709529"/>
          </a:xfrm>
          <a:prstGeom prst="rect">
            <a:avLst/>
          </a:prstGeom>
        </p:spPr>
        <p:txBody>
          <a:bodyPr wrap="square">
            <a:spAutoFit/>
          </a:bodyPr>
          <a:lstStyle/>
          <a:p>
            <a:pPr algn="just"/>
            <a:r>
              <a:rPr lang="es-ES" sz="1600" dirty="0"/>
              <a:t>A su fecha de su realización en el año </a:t>
            </a:r>
            <a:r>
              <a:rPr lang="es-ES" sz="1600" dirty="0" smtClean="0"/>
              <a:t>1 en forma </a:t>
            </a:r>
            <a:r>
              <a:rPr lang="es-ES" sz="1600" dirty="0" smtClean="0"/>
              <a:t>mensual y no se provisiona el IDPC</a:t>
            </a:r>
            <a:endParaRPr lang="es-ES" sz="1600" dirty="0" smtClean="0"/>
          </a:p>
          <a:p>
            <a:pPr algn="just"/>
            <a:r>
              <a:rPr lang="es-ES" sz="1600" b="1" dirty="0" smtClean="0"/>
              <a:t>PPMO (cuenta de activo)</a:t>
            </a:r>
          </a:p>
          <a:p>
            <a:pPr algn="just"/>
            <a:r>
              <a:rPr lang="es-ES" sz="1600" b="1" dirty="0" smtClean="0"/>
              <a:t>                               Caja ( Bancos)</a:t>
            </a:r>
            <a:endParaRPr lang="es-ES" sz="1600" b="1" dirty="0"/>
          </a:p>
          <a:p>
            <a:pPr algn="just"/>
            <a:r>
              <a:rPr lang="es-ES" sz="1600" b="1" dirty="0"/>
              <a:t>      </a:t>
            </a:r>
            <a:r>
              <a:rPr lang="es-ES" sz="1600" b="1" dirty="0" smtClean="0"/>
              <a:t>                      </a:t>
            </a:r>
            <a:r>
              <a:rPr lang="es-ES" sz="1600" dirty="0" smtClean="0"/>
              <a:t>                         </a:t>
            </a:r>
            <a:endParaRPr lang="es-ES" sz="1600" dirty="0"/>
          </a:p>
          <a:p>
            <a:pPr algn="just"/>
            <a:r>
              <a:rPr lang="es-ES" sz="1600" dirty="0"/>
              <a:t>    ….. Al cierre </a:t>
            </a:r>
            <a:r>
              <a:rPr lang="es-ES" sz="1600" dirty="0" smtClean="0"/>
              <a:t>del  ejercicio del año 1</a:t>
            </a:r>
          </a:p>
          <a:p>
            <a:pPr algn="just"/>
            <a:r>
              <a:rPr lang="es-ES" sz="1600" b="1" dirty="0" smtClean="0"/>
              <a:t>PPMO </a:t>
            </a:r>
            <a:r>
              <a:rPr lang="es-ES" sz="1600" b="1" dirty="0"/>
              <a:t>(cuenta de activo)</a:t>
            </a:r>
          </a:p>
          <a:p>
            <a:pPr algn="just"/>
            <a:r>
              <a:rPr lang="es-ES" sz="1600" b="1" dirty="0"/>
              <a:t>                               </a:t>
            </a:r>
            <a:r>
              <a:rPr lang="es-ES" sz="1600" b="1" dirty="0" smtClean="0"/>
              <a:t>Reajuste PPMO (cuenta de resultados</a:t>
            </a:r>
            <a:r>
              <a:rPr lang="es-ES" sz="1600" b="1" dirty="0" smtClean="0"/>
              <a:t>)</a:t>
            </a:r>
          </a:p>
          <a:p>
            <a:pPr algn="just"/>
            <a:endParaRPr lang="es-ES" sz="1600" b="1" dirty="0"/>
          </a:p>
          <a:p>
            <a:pPr algn="just"/>
            <a:r>
              <a:rPr lang="es-ES" sz="1600" dirty="0" smtClean="0"/>
              <a:t>….</a:t>
            </a:r>
            <a:r>
              <a:rPr lang="es-ES" sz="1600" dirty="0" smtClean="0"/>
              <a:t>En abril del año 2</a:t>
            </a:r>
          </a:p>
          <a:p>
            <a:pPr algn="just"/>
            <a:r>
              <a:rPr lang="es-ES" sz="1600" b="1" dirty="0" smtClean="0"/>
              <a:t>Impuesto Renta (cuenta de resultados)</a:t>
            </a:r>
            <a:endParaRPr lang="es-ES" sz="1600" b="1" dirty="0" smtClean="0"/>
          </a:p>
          <a:p>
            <a:pPr algn="just"/>
            <a:r>
              <a:rPr lang="es-ES" sz="1600" b="1" dirty="0" smtClean="0"/>
              <a:t>Caja </a:t>
            </a:r>
            <a:r>
              <a:rPr lang="es-ES" sz="1600" b="1" dirty="0" smtClean="0"/>
              <a:t>(Banco)</a:t>
            </a:r>
          </a:p>
          <a:p>
            <a:pPr algn="just"/>
            <a:r>
              <a:rPr lang="es-ES" sz="1600" b="1" dirty="0"/>
              <a:t> </a:t>
            </a:r>
            <a:r>
              <a:rPr lang="es-ES" sz="1600" b="1" dirty="0" smtClean="0"/>
              <a:t>                   Reajuste devolución PPMO ( cuenta de resultados)</a:t>
            </a:r>
          </a:p>
          <a:p>
            <a:pPr algn="just"/>
            <a:r>
              <a:rPr lang="es-ES" sz="1600" b="1" dirty="0"/>
              <a:t> </a:t>
            </a:r>
            <a:r>
              <a:rPr lang="es-ES" sz="1600" b="1" dirty="0" smtClean="0"/>
              <a:t>                   PPMO</a:t>
            </a:r>
          </a:p>
          <a:p>
            <a:pPr algn="just"/>
            <a:r>
              <a:rPr lang="es-ES" sz="1600" dirty="0" smtClean="0"/>
              <a:t>Ó </a:t>
            </a:r>
            <a:endParaRPr lang="es-ES" sz="1600" dirty="0" smtClean="0"/>
          </a:p>
          <a:p>
            <a:pPr algn="just"/>
            <a:endParaRPr lang="es-ES" sz="1600" dirty="0" smtClean="0"/>
          </a:p>
          <a:p>
            <a:pPr algn="just"/>
            <a:r>
              <a:rPr lang="es-ES" sz="1600" b="1" dirty="0"/>
              <a:t>Impuesto Renta (cuenta de resultados)</a:t>
            </a:r>
          </a:p>
          <a:p>
            <a:pPr algn="just"/>
            <a:r>
              <a:rPr lang="es-ES" sz="1600" b="1" dirty="0" smtClean="0"/>
              <a:t>Reajuste </a:t>
            </a:r>
            <a:r>
              <a:rPr lang="es-ES" sz="1600" b="1" dirty="0" smtClean="0"/>
              <a:t>Artículo 72 LIR (cuenta de resultados)</a:t>
            </a:r>
            <a:endParaRPr lang="es-ES" sz="1600" b="1" dirty="0"/>
          </a:p>
          <a:p>
            <a:pPr algn="just"/>
            <a:r>
              <a:rPr lang="es-ES" sz="1600" b="1" dirty="0" smtClean="0"/>
              <a:t>                    Caja </a:t>
            </a:r>
            <a:r>
              <a:rPr lang="es-ES" sz="1600" b="1" dirty="0"/>
              <a:t>(Banco)</a:t>
            </a:r>
          </a:p>
          <a:p>
            <a:pPr algn="just"/>
            <a:r>
              <a:rPr lang="es-ES" sz="1600" b="1" dirty="0"/>
              <a:t>                    PPMO</a:t>
            </a:r>
          </a:p>
          <a:p>
            <a:pPr algn="just"/>
            <a:endParaRPr lang="es-ES" dirty="0"/>
          </a:p>
          <a:p>
            <a:pPr algn="just"/>
            <a:endParaRPr lang="es-ES" dirty="0"/>
          </a:p>
          <a:p>
            <a:pPr algn="just"/>
            <a:endParaRPr lang="es-ES" b="1" dirty="0" smtClean="0"/>
          </a:p>
          <a:p>
            <a:pPr algn="just"/>
            <a:endParaRPr lang="es-ES" b="1" dirty="0"/>
          </a:p>
          <a:p>
            <a:pPr algn="just"/>
            <a:endParaRPr lang="es-ES" b="1" dirty="0" smtClean="0"/>
          </a:p>
          <a:p>
            <a:pPr algn="just"/>
            <a:endParaRPr lang="es-ES" b="1" dirty="0"/>
          </a:p>
          <a:p>
            <a:pPr algn="just"/>
            <a:endParaRPr lang="es-ES" b="1" dirty="0"/>
          </a:p>
        </p:txBody>
      </p:sp>
    </p:spTree>
    <p:extLst>
      <p:ext uri="{BB962C8B-B14F-4D97-AF65-F5344CB8AC3E}">
        <p14:creationId xmlns:p14="http://schemas.microsoft.com/office/powerpoint/2010/main" val="300850581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DEVOLUCIÓN DE PAGOS PROVISIONALES </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89</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440871" y="1551214"/>
            <a:ext cx="11225893" cy="2585323"/>
          </a:xfrm>
          <a:prstGeom prst="rect">
            <a:avLst/>
          </a:prstGeom>
        </p:spPr>
        <p:txBody>
          <a:bodyPr wrap="square">
            <a:spAutoFit/>
          </a:bodyPr>
          <a:lstStyle/>
          <a:p>
            <a:pPr algn="just"/>
            <a:endParaRPr lang="es-ES" dirty="0" smtClean="0"/>
          </a:p>
          <a:p>
            <a:pPr algn="just"/>
            <a:endParaRPr lang="es-ES" dirty="0"/>
          </a:p>
          <a:p>
            <a:pPr algn="just"/>
            <a:endParaRPr lang="es-ES" dirty="0" smtClean="0"/>
          </a:p>
          <a:p>
            <a:pPr algn="just"/>
            <a:endParaRPr lang="es-ES" dirty="0"/>
          </a:p>
          <a:p>
            <a:pPr algn="just"/>
            <a:endParaRPr lang="es-ES" dirty="0" smtClean="0"/>
          </a:p>
          <a:p>
            <a:pPr algn="just"/>
            <a:endParaRPr lang="es-ES" dirty="0" smtClean="0"/>
          </a:p>
          <a:p>
            <a:pPr algn="just"/>
            <a:endParaRPr lang="es-ES" dirty="0"/>
          </a:p>
          <a:p>
            <a:pPr algn="just"/>
            <a:endParaRPr lang="es-ES" dirty="0" smtClean="0"/>
          </a:p>
          <a:p>
            <a:pPr algn="just"/>
            <a:endParaRPr lang="es-ES" dirty="0"/>
          </a:p>
        </p:txBody>
      </p:sp>
      <p:sp>
        <p:nvSpPr>
          <p:cNvPr id="4" name="Rectángulo 3"/>
          <p:cNvSpPr/>
          <p:nvPr/>
        </p:nvSpPr>
        <p:spPr>
          <a:xfrm>
            <a:off x="359229" y="1445081"/>
            <a:ext cx="11389177" cy="4985980"/>
          </a:xfrm>
          <a:prstGeom prst="rect">
            <a:avLst/>
          </a:prstGeom>
        </p:spPr>
        <p:txBody>
          <a:bodyPr wrap="square">
            <a:spAutoFit/>
          </a:bodyPr>
          <a:lstStyle/>
          <a:p>
            <a:pPr algn="just"/>
            <a:r>
              <a:rPr lang="es-ES" sz="1600" dirty="0"/>
              <a:t>A su fecha de su realización en el año </a:t>
            </a:r>
            <a:r>
              <a:rPr lang="es-ES" sz="1600" dirty="0" smtClean="0"/>
              <a:t>1 en forma </a:t>
            </a:r>
            <a:r>
              <a:rPr lang="es-ES" sz="1600" dirty="0" smtClean="0"/>
              <a:t>mensual y la empresa tiene pérdida </a:t>
            </a:r>
            <a:endParaRPr lang="es-ES" sz="1600" dirty="0" smtClean="0"/>
          </a:p>
          <a:p>
            <a:pPr algn="just"/>
            <a:r>
              <a:rPr lang="es-ES" sz="1600" b="1" dirty="0" smtClean="0"/>
              <a:t>PPMO (cuenta de activo)</a:t>
            </a:r>
          </a:p>
          <a:p>
            <a:pPr algn="just"/>
            <a:r>
              <a:rPr lang="es-ES" sz="1600" b="1" dirty="0" smtClean="0"/>
              <a:t>                               Caja ( Bancos)</a:t>
            </a:r>
            <a:endParaRPr lang="es-ES" sz="1600" b="1" dirty="0"/>
          </a:p>
          <a:p>
            <a:pPr algn="just"/>
            <a:r>
              <a:rPr lang="es-ES" sz="1600" b="1" dirty="0"/>
              <a:t>      </a:t>
            </a:r>
            <a:r>
              <a:rPr lang="es-ES" sz="1600" b="1" dirty="0" smtClean="0"/>
              <a:t>                      </a:t>
            </a:r>
            <a:r>
              <a:rPr lang="es-ES" sz="1600" dirty="0" smtClean="0"/>
              <a:t>                         </a:t>
            </a:r>
            <a:endParaRPr lang="es-ES" sz="1600" dirty="0"/>
          </a:p>
          <a:p>
            <a:pPr algn="just"/>
            <a:r>
              <a:rPr lang="es-ES" sz="1600" dirty="0"/>
              <a:t>    ….. Al cierre </a:t>
            </a:r>
            <a:r>
              <a:rPr lang="es-ES" sz="1600" dirty="0" smtClean="0"/>
              <a:t>del  ejercicio del año 1</a:t>
            </a:r>
          </a:p>
          <a:p>
            <a:pPr algn="just"/>
            <a:r>
              <a:rPr lang="es-ES" sz="1600" b="1" dirty="0" smtClean="0"/>
              <a:t>PPMO </a:t>
            </a:r>
            <a:r>
              <a:rPr lang="es-ES" sz="1600" b="1" dirty="0"/>
              <a:t>(cuenta de activo)</a:t>
            </a:r>
          </a:p>
          <a:p>
            <a:pPr algn="just"/>
            <a:r>
              <a:rPr lang="es-ES" sz="1600" b="1" dirty="0"/>
              <a:t>                               </a:t>
            </a:r>
            <a:r>
              <a:rPr lang="es-ES" sz="1600" b="1" dirty="0" smtClean="0"/>
              <a:t>Reajuste PPMO (cuenta de resultados</a:t>
            </a:r>
            <a:r>
              <a:rPr lang="es-ES" sz="1600" b="1" dirty="0" smtClean="0"/>
              <a:t>)</a:t>
            </a:r>
          </a:p>
          <a:p>
            <a:pPr algn="just"/>
            <a:endParaRPr lang="es-ES" sz="1600" b="1" dirty="0"/>
          </a:p>
          <a:p>
            <a:pPr algn="just"/>
            <a:r>
              <a:rPr lang="es-ES" sz="1600" dirty="0" smtClean="0"/>
              <a:t>….</a:t>
            </a:r>
            <a:r>
              <a:rPr lang="es-ES" sz="1600" dirty="0" smtClean="0"/>
              <a:t>En abril del año 2</a:t>
            </a:r>
          </a:p>
          <a:p>
            <a:pPr algn="just"/>
            <a:r>
              <a:rPr lang="es-ES" sz="1600" b="1" dirty="0" smtClean="0"/>
              <a:t>Caja </a:t>
            </a:r>
            <a:r>
              <a:rPr lang="es-ES" sz="1600" b="1" dirty="0" smtClean="0"/>
              <a:t>(Banco)</a:t>
            </a:r>
          </a:p>
          <a:p>
            <a:pPr algn="just"/>
            <a:r>
              <a:rPr lang="es-ES" sz="1600" b="1" dirty="0"/>
              <a:t> </a:t>
            </a:r>
            <a:r>
              <a:rPr lang="es-ES" sz="1600" b="1" dirty="0" smtClean="0"/>
              <a:t>                   Reajuste devolución PPMO ( cuenta de resultados)</a:t>
            </a:r>
          </a:p>
          <a:p>
            <a:pPr algn="just"/>
            <a:r>
              <a:rPr lang="es-ES" sz="1600" b="1" dirty="0"/>
              <a:t> </a:t>
            </a:r>
            <a:r>
              <a:rPr lang="es-ES" sz="1600" b="1" dirty="0" smtClean="0"/>
              <a:t>                   PPMO</a:t>
            </a:r>
          </a:p>
          <a:p>
            <a:pPr algn="just"/>
            <a:endParaRPr lang="es-ES" dirty="0"/>
          </a:p>
          <a:p>
            <a:pPr algn="just"/>
            <a:endParaRPr lang="es-ES" dirty="0"/>
          </a:p>
          <a:p>
            <a:pPr algn="just"/>
            <a:endParaRPr lang="es-ES" b="1" dirty="0" smtClean="0"/>
          </a:p>
          <a:p>
            <a:pPr algn="just"/>
            <a:endParaRPr lang="es-ES" b="1" dirty="0"/>
          </a:p>
          <a:p>
            <a:pPr algn="just"/>
            <a:endParaRPr lang="es-ES" b="1" dirty="0" smtClean="0"/>
          </a:p>
          <a:p>
            <a:pPr algn="just"/>
            <a:endParaRPr lang="es-ES" b="1" dirty="0"/>
          </a:p>
          <a:p>
            <a:pPr algn="just"/>
            <a:endParaRPr lang="es-ES" b="1" dirty="0"/>
          </a:p>
        </p:txBody>
      </p:sp>
    </p:spTree>
    <p:extLst>
      <p:ext uri="{BB962C8B-B14F-4D97-AF65-F5344CB8AC3E}">
        <p14:creationId xmlns:p14="http://schemas.microsoft.com/office/powerpoint/2010/main" val="41164098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7280" y="1349553"/>
            <a:ext cx="10058400" cy="718688"/>
          </a:xfrm>
        </p:spPr>
        <p:txBody>
          <a:bodyPr>
            <a:normAutofit/>
          </a:bodyPr>
          <a:lstStyle/>
          <a:p>
            <a:pPr marL="0" indent="0">
              <a:buNone/>
            </a:pPr>
            <a:endParaRPr lang="es-CL" sz="2800" dirty="0">
              <a:solidFill>
                <a:schemeClr val="tx1"/>
              </a:solidFill>
            </a:endParaRPr>
          </a:p>
          <a:p>
            <a:pPr marL="0" indent="0">
              <a:buNone/>
            </a:pPr>
            <a:endParaRPr lang="es-CL" dirty="0"/>
          </a:p>
        </p:txBody>
      </p:sp>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EXISTENCIAS</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9</a:t>
            </a:fld>
            <a:endParaRPr lang="es-ES"/>
          </a:p>
        </p:txBody>
      </p:sp>
      <p:sp>
        <p:nvSpPr>
          <p:cNvPr id="4" name="3 Rectángulo"/>
          <p:cNvSpPr/>
          <p:nvPr/>
        </p:nvSpPr>
        <p:spPr>
          <a:xfrm>
            <a:off x="563336" y="2467966"/>
            <a:ext cx="11438164" cy="754053"/>
          </a:xfrm>
          <a:prstGeom prst="rect">
            <a:avLst/>
          </a:prstGeom>
        </p:spPr>
        <p:txBody>
          <a:bodyPr wrap="square">
            <a:spAutoFit/>
          </a:bodyPr>
          <a:lstStyle/>
          <a:p>
            <a:pPr marL="285750" indent="-285750" fontAlgn="base">
              <a:buFontTx/>
              <a:buChar char="-"/>
            </a:pPr>
            <a:endParaRPr lang="es-ES" sz="2500" b="1" dirty="0"/>
          </a:p>
          <a:p>
            <a:pPr marL="285750" indent="-285750" fontAlgn="base">
              <a:buFontTx/>
              <a:buChar char="-"/>
            </a:pPr>
            <a:endParaRPr lang="es-CL" b="1" dirty="0"/>
          </a:p>
        </p:txBody>
      </p:sp>
      <p:sp>
        <p:nvSpPr>
          <p:cNvPr id="5" name="4 Rectángulo"/>
          <p:cNvSpPr/>
          <p:nvPr/>
        </p:nvSpPr>
        <p:spPr>
          <a:xfrm>
            <a:off x="359229" y="1445080"/>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6" name="5 Rectángulo"/>
          <p:cNvSpPr/>
          <p:nvPr/>
        </p:nvSpPr>
        <p:spPr>
          <a:xfrm>
            <a:off x="179614" y="1445081"/>
            <a:ext cx="11487150" cy="3693319"/>
          </a:xfrm>
          <a:prstGeom prst="rect">
            <a:avLst/>
          </a:prstGeom>
        </p:spPr>
        <p:txBody>
          <a:bodyPr wrap="square">
            <a:spAutoFit/>
          </a:bodyPr>
          <a:lstStyle/>
          <a:p>
            <a:pPr algn="just"/>
            <a:r>
              <a:rPr lang="es-ES" dirty="0" smtClean="0"/>
              <a:t>ENTONCES</a:t>
            </a:r>
          </a:p>
          <a:p>
            <a:pPr algn="just"/>
            <a:endParaRPr lang="es-ES" dirty="0" smtClean="0"/>
          </a:p>
          <a:p>
            <a:r>
              <a:rPr lang="es-ES" b="1" dirty="0"/>
              <a:t>Qué mercancía se incluye en los inventarios?</a:t>
            </a:r>
          </a:p>
          <a:p>
            <a:pPr algn="just"/>
            <a:r>
              <a:rPr lang="es-ES" dirty="0"/>
              <a:t>Los inventarios comprenden, además de las materias primas, productos en proceso y productos terminados o mercancías para la venta, los materiales, repuestos y accesorios para ser consumidos en la producción de bienes fabricados para la venta o en la prestación de </a:t>
            </a:r>
            <a:r>
              <a:rPr lang="es-ES" dirty="0" smtClean="0"/>
              <a:t>servicios.</a:t>
            </a:r>
          </a:p>
          <a:p>
            <a:pPr algn="just"/>
            <a:endParaRPr lang="es-ES" b="1" dirty="0" smtClean="0"/>
          </a:p>
          <a:p>
            <a:pPr algn="just"/>
            <a:endParaRPr lang="es-ES" b="1" dirty="0"/>
          </a:p>
          <a:p>
            <a:pPr algn="just"/>
            <a:r>
              <a:rPr lang="es-ES" b="1" dirty="0" smtClean="0"/>
              <a:t>¿</a:t>
            </a:r>
            <a:r>
              <a:rPr lang="es-ES" b="1" dirty="0"/>
              <a:t>Cuál es la diferencia entre stock e inventario de mercancías</a:t>
            </a:r>
            <a:r>
              <a:rPr lang="es-ES" b="1" dirty="0" smtClean="0"/>
              <a:t>?</a:t>
            </a:r>
          </a:p>
          <a:p>
            <a:pPr algn="just"/>
            <a:r>
              <a:rPr lang="es-ES" dirty="0" smtClean="0"/>
              <a:t>El </a:t>
            </a:r>
            <a:r>
              <a:rPr lang="es-ES" dirty="0"/>
              <a:t>stock incluye todo lo que está en venta, mientras que el inventario abarca todos los activos que conforman el patrimonio de la empresa. No todo el inventario es stock, pero todo stock sí que es parte del inventario</a:t>
            </a:r>
          </a:p>
          <a:p>
            <a:pPr algn="just"/>
            <a:endParaRPr lang="es-ES" dirty="0"/>
          </a:p>
          <a:p>
            <a:pPr algn="just"/>
            <a:endParaRPr lang="es-ES" dirty="0" smtClean="0"/>
          </a:p>
        </p:txBody>
      </p:sp>
    </p:spTree>
    <p:extLst>
      <p:ext uri="{BB962C8B-B14F-4D97-AF65-F5344CB8AC3E}">
        <p14:creationId xmlns:p14="http://schemas.microsoft.com/office/powerpoint/2010/main" val="3087087015"/>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a:t>DEVOLUCIÓN DE PAGOS PROVISIONALES </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90</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440871" y="1551214"/>
            <a:ext cx="11225893" cy="2585323"/>
          </a:xfrm>
          <a:prstGeom prst="rect">
            <a:avLst/>
          </a:prstGeom>
        </p:spPr>
        <p:txBody>
          <a:bodyPr wrap="square">
            <a:spAutoFit/>
          </a:bodyPr>
          <a:lstStyle/>
          <a:p>
            <a:pPr algn="just"/>
            <a:endParaRPr lang="es-ES" dirty="0" smtClean="0"/>
          </a:p>
          <a:p>
            <a:pPr algn="just"/>
            <a:endParaRPr lang="es-ES" dirty="0"/>
          </a:p>
          <a:p>
            <a:pPr algn="just"/>
            <a:endParaRPr lang="es-ES" dirty="0" smtClean="0"/>
          </a:p>
          <a:p>
            <a:pPr algn="just"/>
            <a:endParaRPr lang="es-ES" dirty="0"/>
          </a:p>
          <a:p>
            <a:pPr algn="just"/>
            <a:endParaRPr lang="es-ES" dirty="0" smtClean="0"/>
          </a:p>
          <a:p>
            <a:pPr algn="just"/>
            <a:endParaRPr lang="es-ES" dirty="0" smtClean="0"/>
          </a:p>
          <a:p>
            <a:pPr algn="just"/>
            <a:endParaRPr lang="es-ES" dirty="0"/>
          </a:p>
          <a:p>
            <a:pPr algn="just"/>
            <a:endParaRPr lang="es-ES" dirty="0" smtClean="0"/>
          </a:p>
          <a:p>
            <a:pPr algn="just"/>
            <a:endParaRPr lang="es-ES" dirty="0"/>
          </a:p>
        </p:txBody>
      </p:sp>
      <p:sp>
        <p:nvSpPr>
          <p:cNvPr id="4" name="Rectángulo 3"/>
          <p:cNvSpPr/>
          <p:nvPr/>
        </p:nvSpPr>
        <p:spPr>
          <a:xfrm>
            <a:off x="359229" y="1445081"/>
            <a:ext cx="11389177" cy="6832640"/>
          </a:xfrm>
          <a:prstGeom prst="rect">
            <a:avLst/>
          </a:prstGeom>
        </p:spPr>
        <p:txBody>
          <a:bodyPr wrap="square">
            <a:spAutoFit/>
          </a:bodyPr>
          <a:lstStyle/>
          <a:p>
            <a:pPr algn="just"/>
            <a:r>
              <a:rPr lang="es-ES" sz="1600" dirty="0"/>
              <a:t>A su fecha de su realización en el año </a:t>
            </a:r>
            <a:r>
              <a:rPr lang="es-ES" sz="1600" dirty="0" smtClean="0"/>
              <a:t>1 en forma </a:t>
            </a:r>
            <a:r>
              <a:rPr lang="es-ES" sz="1600" dirty="0" smtClean="0"/>
              <a:t>mensual y es EI  y la empresa tiene pérdida y a la persona natural le devuelven impuestos  </a:t>
            </a:r>
            <a:endParaRPr lang="es-ES" sz="1600" dirty="0" smtClean="0"/>
          </a:p>
          <a:p>
            <a:pPr algn="just"/>
            <a:endParaRPr lang="es-ES" sz="1600" b="1" dirty="0" smtClean="0"/>
          </a:p>
          <a:p>
            <a:pPr algn="just"/>
            <a:r>
              <a:rPr lang="es-ES" sz="1600" b="1" dirty="0" smtClean="0"/>
              <a:t>PPMO </a:t>
            </a:r>
            <a:r>
              <a:rPr lang="es-ES" sz="1600" b="1" dirty="0" smtClean="0"/>
              <a:t>(cuenta de activo)</a:t>
            </a:r>
          </a:p>
          <a:p>
            <a:pPr algn="just"/>
            <a:r>
              <a:rPr lang="es-ES" sz="1600" b="1" dirty="0" smtClean="0"/>
              <a:t>                               Caja ( Bancos)</a:t>
            </a:r>
            <a:endParaRPr lang="es-ES" sz="1600" b="1" dirty="0"/>
          </a:p>
          <a:p>
            <a:pPr algn="just"/>
            <a:r>
              <a:rPr lang="es-ES" sz="1600" b="1" dirty="0"/>
              <a:t>      </a:t>
            </a:r>
            <a:r>
              <a:rPr lang="es-ES" sz="1600" b="1" dirty="0" smtClean="0"/>
              <a:t>                      </a:t>
            </a:r>
            <a:r>
              <a:rPr lang="es-ES" sz="1600" dirty="0" smtClean="0"/>
              <a:t>                         </a:t>
            </a:r>
            <a:endParaRPr lang="es-ES" sz="1600" dirty="0"/>
          </a:p>
          <a:p>
            <a:pPr algn="just"/>
            <a:r>
              <a:rPr lang="es-ES" sz="1600" dirty="0"/>
              <a:t>    ….. Al cierre </a:t>
            </a:r>
            <a:r>
              <a:rPr lang="es-ES" sz="1600" dirty="0" smtClean="0"/>
              <a:t>del  ejercicio del año 1</a:t>
            </a:r>
          </a:p>
          <a:p>
            <a:pPr algn="just"/>
            <a:r>
              <a:rPr lang="es-ES" sz="1600" b="1" dirty="0" smtClean="0"/>
              <a:t>PPMO </a:t>
            </a:r>
            <a:r>
              <a:rPr lang="es-ES" sz="1600" b="1" dirty="0"/>
              <a:t>(cuenta de activo)</a:t>
            </a:r>
          </a:p>
          <a:p>
            <a:pPr algn="just"/>
            <a:r>
              <a:rPr lang="es-ES" sz="1600" b="1" dirty="0"/>
              <a:t>                               </a:t>
            </a:r>
            <a:r>
              <a:rPr lang="es-ES" sz="1600" b="1" dirty="0" smtClean="0"/>
              <a:t>Reajuste PPMO (cuenta de resultados</a:t>
            </a:r>
            <a:r>
              <a:rPr lang="es-ES" sz="1600" b="1" dirty="0" smtClean="0"/>
              <a:t>)</a:t>
            </a:r>
          </a:p>
          <a:p>
            <a:pPr algn="just"/>
            <a:endParaRPr lang="es-ES" sz="1600" b="1" dirty="0"/>
          </a:p>
          <a:p>
            <a:pPr algn="just"/>
            <a:r>
              <a:rPr lang="es-ES" sz="1600" dirty="0" smtClean="0"/>
              <a:t>….</a:t>
            </a:r>
            <a:r>
              <a:rPr lang="es-ES" sz="1600" dirty="0" smtClean="0"/>
              <a:t>En abril del año 2</a:t>
            </a:r>
          </a:p>
          <a:p>
            <a:pPr algn="just"/>
            <a:r>
              <a:rPr lang="es-ES" sz="1600" b="1" dirty="0" smtClean="0"/>
              <a:t>Caja </a:t>
            </a:r>
            <a:r>
              <a:rPr lang="es-ES" sz="1600" b="1" dirty="0" smtClean="0"/>
              <a:t>(Banco)</a:t>
            </a:r>
          </a:p>
          <a:p>
            <a:pPr algn="just"/>
            <a:r>
              <a:rPr lang="es-ES" sz="1600" b="1" dirty="0"/>
              <a:t> </a:t>
            </a:r>
            <a:r>
              <a:rPr lang="es-ES" sz="1600" b="1" dirty="0" smtClean="0"/>
              <a:t>                   Reajuste devolución PPMO ( cuenta de resultados)</a:t>
            </a:r>
          </a:p>
          <a:p>
            <a:pPr algn="just"/>
            <a:r>
              <a:rPr lang="es-ES" sz="1600" b="1" dirty="0"/>
              <a:t> </a:t>
            </a:r>
            <a:r>
              <a:rPr lang="es-ES" sz="1600" b="1" dirty="0" smtClean="0"/>
              <a:t>                   </a:t>
            </a:r>
            <a:r>
              <a:rPr lang="es-ES" sz="1600" b="1" dirty="0" smtClean="0"/>
              <a:t>PPMO</a:t>
            </a:r>
          </a:p>
          <a:p>
            <a:pPr algn="just"/>
            <a:r>
              <a:rPr lang="es-ES" sz="1600" b="1" dirty="0"/>
              <a:t> </a:t>
            </a:r>
            <a:r>
              <a:rPr lang="es-ES" sz="1600" b="1" dirty="0" smtClean="0"/>
              <a:t>                   Otros Ingresos     </a:t>
            </a:r>
            <a:r>
              <a:rPr lang="es-ES" sz="1600" b="1" dirty="0" smtClean="0"/>
              <a:t>Y ESTO NO PUEDE SER</a:t>
            </a:r>
            <a:endParaRPr lang="es-ES" sz="1600" b="1" dirty="0" smtClean="0"/>
          </a:p>
          <a:p>
            <a:pPr algn="just"/>
            <a:endParaRPr lang="es-ES" dirty="0"/>
          </a:p>
          <a:p>
            <a:pPr algn="just"/>
            <a:r>
              <a:rPr lang="es-ES" dirty="0" smtClean="0"/>
              <a:t>ENTONCES</a:t>
            </a:r>
          </a:p>
          <a:p>
            <a:pPr algn="just"/>
            <a:r>
              <a:rPr lang="es-ES" b="1" dirty="0"/>
              <a:t>Caja (Banco</a:t>
            </a:r>
            <a:r>
              <a:rPr lang="es-ES" b="1" dirty="0" smtClean="0"/>
              <a:t>)   SÓLO INGRESAR LO DE LA EMPRESA</a:t>
            </a:r>
            <a:endParaRPr lang="es-ES" b="1" dirty="0"/>
          </a:p>
          <a:p>
            <a:pPr algn="just"/>
            <a:r>
              <a:rPr lang="es-ES" b="1" dirty="0"/>
              <a:t>                    Reajuste devolución PPMO ( cuenta de resultados)</a:t>
            </a:r>
          </a:p>
          <a:p>
            <a:pPr algn="just"/>
            <a:r>
              <a:rPr lang="es-ES" b="1" dirty="0"/>
              <a:t>                    PPMO</a:t>
            </a:r>
          </a:p>
          <a:p>
            <a:pPr algn="just"/>
            <a:endParaRPr lang="es-ES" dirty="0"/>
          </a:p>
          <a:p>
            <a:pPr algn="just"/>
            <a:endParaRPr lang="es-ES" b="1" dirty="0" smtClean="0"/>
          </a:p>
          <a:p>
            <a:pPr algn="just"/>
            <a:endParaRPr lang="es-ES" b="1" dirty="0"/>
          </a:p>
          <a:p>
            <a:pPr algn="just"/>
            <a:endParaRPr lang="es-ES" b="1" dirty="0" smtClean="0"/>
          </a:p>
          <a:p>
            <a:pPr algn="just"/>
            <a:endParaRPr lang="es-ES" b="1" dirty="0"/>
          </a:p>
          <a:p>
            <a:pPr algn="just"/>
            <a:endParaRPr lang="es-ES" b="1" dirty="0"/>
          </a:p>
        </p:txBody>
      </p:sp>
    </p:spTree>
    <p:extLst>
      <p:ext uri="{BB962C8B-B14F-4D97-AF65-F5344CB8AC3E}">
        <p14:creationId xmlns:p14="http://schemas.microsoft.com/office/powerpoint/2010/main" val="876724700"/>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DEL IMPUESTO ÚNICO</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91</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440871" y="1551214"/>
            <a:ext cx="11225893" cy="2585323"/>
          </a:xfrm>
          <a:prstGeom prst="rect">
            <a:avLst/>
          </a:prstGeom>
        </p:spPr>
        <p:txBody>
          <a:bodyPr wrap="square">
            <a:spAutoFit/>
          </a:bodyPr>
          <a:lstStyle/>
          <a:p>
            <a:pPr algn="just"/>
            <a:endParaRPr lang="es-ES" dirty="0" smtClean="0"/>
          </a:p>
          <a:p>
            <a:pPr algn="just"/>
            <a:endParaRPr lang="es-ES" dirty="0"/>
          </a:p>
          <a:p>
            <a:pPr algn="just"/>
            <a:endParaRPr lang="es-ES" dirty="0" smtClean="0"/>
          </a:p>
          <a:p>
            <a:pPr algn="just"/>
            <a:endParaRPr lang="es-ES" dirty="0"/>
          </a:p>
          <a:p>
            <a:pPr algn="just"/>
            <a:endParaRPr lang="es-ES" dirty="0" smtClean="0"/>
          </a:p>
          <a:p>
            <a:pPr algn="just"/>
            <a:endParaRPr lang="es-ES" dirty="0" smtClean="0"/>
          </a:p>
          <a:p>
            <a:pPr algn="just"/>
            <a:endParaRPr lang="es-ES" dirty="0"/>
          </a:p>
          <a:p>
            <a:pPr algn="just"/>
            <a:endParaRPr lang="es-ES" dirty="0" smtClean="0"/>
          </a:p>
          <a:p>
            <a:pPr algn="just"/>
            <a:endParaRPr lang="es-ES" dirty="0"/>
          </a:p>
        </p:txBody>
      </p:sp>
      <p:sp>
        <p:nvSpPr>
          <p:cNvPr id="4" name="Rectángulo 3"/>
          <p:cNvSpPr/>
          <p:nvPr/>
        </p:nvSpPr>
        <p:spPr>
          <a:xfrm>
            <a:off x="359229" y="1445081"/>
            <a:ext cx="11389177" cy="4247317"/>
          </a:xfrm>
          <a:prstGeom prst="rect">
            <a:avLst/>
          </a:prstGeom>
        </p:spPr>
        <p:txBody>
          <a:bodyPr wrap="square">
            <a:spAutoFit/>
          </a:bodyPr>
          <a:lstStyle/>
          <a:p>
            <a:pPr algn="just"/>
            <a:r>
              <a:rPr lang="es-ES" b="1" dirty="0" smtClean="0"/>
              <a:t>                           </a:t>
            </a:r>
            <a:r>
              <a:rPr lang="es-ES" dirty="0" smtClean="0"/>
              <a:t>                         </a:t>
            </a:r>
            <a:endParaRPr lang="es-ES" dirty="0"/>
          </a:p>
          <a:p>
            <a:pPr algn="just"/>
            <a:r>
              <a:rPr lang="es-ES" dirty="0"/>
              <a:t>    ….. Al cierre </a:t>
            </a:r>
            <a:r>
              <a:rPr lang="es-ES" dirty="0" smtClean="0"/>
              <a:t>del  ejercicio del año 1</a:t>
            </a:r>
          </a:p>
          <a:p>
            <a:pPr algn="just"/>
            <a:r>
              <a:rPr lang="es-ES" b="1" dirty="0" smtClean="0"/>
              <a:t>Impuesto único 40% </a:t>
            </a:r>
            <a:r>
              <a:rPr lang="es-ES" b="1" dirty="0"/>
              <a:t>(cuenta de </a:t>
            </a:r>
            <a:r>
              <a:rPr lang="es-ES" b="1" dirty="0" smtClean="0"/>
              <a:t>resultados)</a:t>
            </a:r>
            <a:endParaRPr lang="es-ES" b="1" dirty="0"/>
          </a:p>
          <a:p>
            <a:pPr algn="just"/>
            <a:r>
              <a:rPr lang="es-ES" b="1" dirty="0"/>
              <a:t>                               </a:t>
            </a:r>
            <a:r>
              <a:rPr lang="es-ES" b="1" dirty="0" smtClean="0"/>
              <a:t>Provisión Impuesto único (cuenta de pasivo)</a:t>
            </a:r>
            <a:endParaRPr lang="es-ES" b="1" dirty="0"/>
          </a:p>
          <a:p>
            <a:pPr algn="just"/>
            <a:endParaRPr lang="es-ES" dirty="0"/>
          </a:p>
          <a:p>
            <a:pPr algn="just"/>
            <a:r>
              <a:rPr lang="es-ES" dirty="0" smtClean="0"/>
              <a:t>….En abril del año 2</a:t>
            </a:r>
          </a:p>
          <a:p>
            <a:pPr algn="just"/>
            <a:r>
              <a:rPr lang="es-ES" b="1" dirty="0" smtClean="0"/>
              <a:t>Provisión Impuesto único (cuenta de pasivo)</a:t>
            </a:r>
          </a:p>
          <a:p>
            <a:pPr algn="just"/>
            <a:r>
              <a:rPr lang="es-ES" b="1" dirty="0"/>
              <a:t>Reajuste Artículo 72 LIR (cuenta de resultados)</a:t>
            </a:r>
          </a:p>
          <a:p>
            <a:pPr algn="just"/>
            <a:r>
              <a:rPr lang="es-ES" b="1" dirty="0" smtClean="0"/>
              <a:t>                               Caja (Banco)</a:t>
            </a:r>
          </a:p>
          <a:p>
            <a:pPr algn="just"/>
            <a:endParaRPr lang="es-ES" dirty="0"/>
          </a:p>
          <a:p>
            <a:pPr algn="just"/>
            <a:endParaRPr lang="es-ES" b="1" dirty="0" smtClean="0"/>
          </a:p>
          <a:p>
            <a:pPr algn="just"/>
            <a:endParaRPr lang="es-ES" b="1" dirty="0"/>
          </a:p>
          <a:p>
            <a:pPr algn="just"/>
            <a:endParaRPr lang="es-ES" b="1" dirty="0" smtClean="0"/>
          </a:p>
          <a:p>
            <a:pPr algn="just"/>
            <a:endParaRPr lang="es-ES" b="1" dirty="0"/>
          </a:p>
          <a:p>
            <a:pPr algn="just"/>
            <a:endParaRPr lang="es-ES" b="1" dirty="0"/>
          </a:p>
        </p:txBody>
      </p:sp>
    </p:spTree>
    <p:extLst>
      <p:ext uri="{BB962C8B-B14F-4D97-AF65-F5344CB8AC3E}">
        <p14:creationId xmlns:p14="http://schemas.microsoft.com/office/powerpoint/2010/main" val="135719949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79614" y="682806"/>
            <a:ext cx="11635616" cy="630942"/>
          </a:xfrm>
          <a:prstGeom prst="rect">
            <a:avLst/>
          </a:prstGeom>
          <a:solidFill>
            <a:schemeClr val="accent5">
              <a:lumMod val="60000"/>
              <a:lumOff val="40000"/>
            </a:schemeClr>
          </a:solidFill>
          <a:ln>
            <a:solidFill>
              <a:schemeClr val="accent1">
                <a:lumMod val="75000"/>
              </a:schemeClr>
            </a:solidFill>
          </a:ln>
        </p:spPr>
        <p:txBody>
          <a:bodyPr vert="horz" wrap="square" lIns="91440" tIns="45720" rIns="91440" bIns="45720" numCol="1" rtlCol="0" anchor="ctr" anchorCtr="0" compatLnSpc="1">
            <a:prstTxWarp prst="textNoShape">
              <a:avLst/>
            </a:prstTxWarp>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lvl="1" algn="ctr"/>
            <a:r>
              <a:rPr lang="es-ES" altLang="es-CL" sz="3500" b="1" dirty="0" smtClean="0"/>
              <a:t>DEL IMPUESTO ÚNICO</a:t>
            </a:r>
            <a:endParaRPr lang="es-CL" altLang="es-CL" sz="3500" b="1" dirty="0"/>
          </a:p>
        </p:txBody>
      </p:sp>
      <p:pic>
        <p:nvPicPr>
          <p:cNvPr id="10"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336" y="165576"/>
            <a:ext cx="1009133" cy="493375"/>
          </a:xfrm>
          <a:prstGeom prst="rect">
            <a:avLst/>
          </a:prstGeom>
        </p:spPr>
      </p:pic>
      <p:sp>
        <p:nvSpPr>
          <p:cNvPr id="2" name="Marcador de número de diapositiva 1">
            <a:extLst>
              <a:ext uri="{FF2B5EF4-FFF2-40B4-BE49-F238E27FC236}">
                <a16:creationId xmlns:a16="http://schemas.microsoft.com/office/drawing/2014/main" xmlns="" id="{4962B5F1-578E-46B9-ACF7-80CB3357B4D3}"/>
              </a:ext>
            </a:extLst>
          </p:cNvPr>
          <p:cNvSpPr>
            <a:spLocks noGrp="1"/>
          </p:cNvSpPr>
          <p:nvPr>
            <p:ph type="sldNum" sz="quarter" idx="12"/>
          </p:nvPr>
        </p:nvSpPr>
        <p:spPr/>
        <p:txBody>
          <a:bodyPr/>
          <a:lstStyle/>
          <a:p>
            <a:fld id="{4B9A717E-16F3-494D-973F-72D06AC31913}" type="slidenum">
              <a:rPr lang="es-ES" smtClean="0"/>
              <a:t>92</a:t>
            </a:fld>
            <a:endParaRPr lang="es-ES"/>
          </a:p>
        </p:txBody>
      </p:sp>
      <p:sp>
        <p:nvSpPr>
          <p:cNvPr id="5" name="4 Rectángulo"/>
          <p:cNvSpPr/>
          <p:nvPr/>
        </p:nvSpPr>
        <p:spPr>
          <a:xfrm>
            <a:off x="359229" y="1445081"/>
            <a:ext cx="11307535" cy="1415772"/>
          </a:xfrm>
          <a:prstGeom prst="rect">
            <a:avLst/>
          </a:prstGeom>
        </p:spPr>
        <p:txBody>
          <a:bodyPr wrap="square">
            <a:spAutoFit/>
          </a:bodyPr>
          <a:lstStyle/>
          <a:p>
            <a:pPr lvl="0" algn="just"/>
            <a:endParaRPr lang="es-ES" sz="1400" dirty="0" smtClean="0"/>
          </a:p>
          <a:p>
            <a:pPr lvl="0" algn="just"/>
            <a:endParaRPr lang="es-ES" sz="1400" dirty="0"/>
          </a:p>
          <a:p>
            <a:pPr lvl="0" algn="just"/>
            <a:endParaRPr lang="es-ES" sz="1400" dirty="0"/>
          </a:p>
          <a:p>
            <a:pPr algn="just"/>
            <a:endParaRPr lang="es-ES" sz="1400" dirty="0" smtClean="0"/>
          </a:p>
          <a:p>
            <a:pPr algn="just"/>
            <a:endParaRPr lang="es-CL" sz="3000" dirty="0"/>
          </a:p>
        </p:txBody>
      </p:sp>
      <p:sp>
        <p:nvSpPr>
          <p:cNvPr id="3" name="2 Rectángulo"/>
          <p:cNvSpPr/>
          <p:nvPr/>
        </p:nvSpPr>
        <p:spPr>
          <a:xfrm>
            <a:off x="440871" y="1551214"/>
            <a:ext cx="11225893" cy="2585323"/>
          </a:xfrm>
          <a:prstGeom prst="rect">
            <a:avLst/>
          </a:prstGeom>
        </p:spPr>
        <p:txBody>
          <a:bodyPr wrap="square">
            <a:spAutoFit/>
          </a:bodyPr>
          <a:lstStyle/>
          <a:p>
            <a:pPr algn="just"/>
            <a:endParaRPr lang="es-ES" dirty="0" smtClean="0"/>
          </a:p>
          <a:p>
            <a:pPr algn="just"/>
            <a:endParaRPr lang="es-ES" dirty="0"/>
          </a:p>
          <a:p>
            <a:pPr algn="just"/>
            <a:endParaRPr lang="es-ES" dirty="0" smtClean="0"/>
          </a:p>
          <a:p>
            <a:pPr algn="just"/>
            <a:endParaRPr lang="es-ES" dirty="0"/>
          </a:p>
          <a:p>
            <a:pPr algn="just"/>
            <a:endParaRPr lang="es-ES" dirty="0" smtClean="0"/>
          </a:p>
          <a:p>
            <a:pPr algn="just"/>
            <a:endParaRPr lang="es-ES" dirty="0" smtClean="0"/>
          </a:p>
          <a:p>
            <a:pPr algn="just"/>
            <a:endParaRPr lang="es-ES" dirty="0"/>
          </a:p>
          <a:p>
            <a:pPr algn="just"/>
            <a:endParaRPr lang="es-ES" dirty="0" smtClean="0"/>
          </a:p>
          <a:p>
            <a:pPr algn="just"/>
            <a:endParaRPr lang="es-ES" dirty="0"/>
          </a:p>
        </p:txBody>
      </p:sp>
      <p:sp>
        <p:nvSpPr>
          <p:cNvPr id="4" name="Rectángulo 3"/>
          <p:cNvSpPr/>
          <p:nvPr/>
        </p:nvSpPr>
        <p:spPr>
          <a:xfrm>
            <a:off x="359229" y="1445081"/>
            <a:ext cx="11389177" cy="6370975"/>
          </a:xfrm>
          <a:prstGeom prst="rect">
            <a:avLst/>
          </a:prstGeom>
        </p:spPr>
        <p:txBody>
          <a:bodyPr wrap="square">
            <a:spAutoFit/>
          </a:bodyPr>
          <a:lstStyle/>
          <a:p>
            <a:pPr algn="just"/>
            <a:r>
              <a:rPr lang="es-ES" b="1" dirty="0" smtClean="0"/>
              <a:t>                         </a:t>
            </a:r>
            <a:r>
              <a:rPr lang="es-ES" dirty="0" smtClean="0"/>
              <a:t>                         </a:t>
            </a:r>
            <a:endParaRPr lang="es-ES" dirty="0"/>
          </a:p>
          <a:p>
            <a:pPr algn="just"/>
            <a:r>
              <a:rPr lang="es-ES" dirty="0"/>
              <a:t>    </a:t>
            </a:r>
            <a:r>
              <a:rPr lang="es-ES" sz="1400" dirty="0"/>
              <a:t>….. Al cierre </a:t>
            </a:r>
            <a:r>
              <a:rPr lang="es-ES" sz="1400" dirty="0" smtClean="0"/>
              <a:t>del  ejercicio del año 1</a:t>
            </a:r>
          </a:p>
          <a:p>
            <a:pPr algn="just"/>
            <a:r>
              <a:rPr lang="es-ES" sz="1400" b="1" dirty="0" smtClean="0"/>
              <a:t>Impuesto único 40% </a:t>
            </a:r>
            <a:r>
              <a:rPr lang="es-ES" sz="1400" b="1" dirty="0"/>
              <a:t>(cuenta de </a:t>
            </a:r>
            <a:r>
              <a:rPr lang="es-ES" sz="1400" b="1" dirty="0" smtClean="0"/>
              <a:t>resultados)</a:t>
            </a:r>
            <a:endParaRPr lang="es-ES" sz="1400" b="1" dirty="0"/>
          </a:p>
          <a:p>
            <a:pPr algn="just"/>
            <a:r>
              <a:rPr lang="es-ES" sz="1400" b="1" dirty="0"/>
              <a:t>                               </a:t>
            </a:r>
            <a:r>
              <a:rPr lang="es-ES" sz="1400" b="1" dirty="0" smtClean="0"/>
              <a:t>Provisión Impuesto único (cuenta de pasivo)</a:t>
            </a:r>
            <a:endParaRPr lang="es-ES" sz="1400" b="1" dirty="0"/>
          </a:p>
          <a:p>
            <a:pPr algn="just"/>
            <a:r>
              <a:rPr lang="es-ES" sz="1400" dirty="0" smtClean="0"/>
              <a:t>….En abril del año 2</a:t>
            </a:r>
          </a:p>
          <a:p>
            <a:pPr algn="just"/>
            <a:r>
              <a:rPr lang="es-ES" sz="1400" b="1" dirty="0" smtClean="0"/>
              <a:t>Provisión Impuesto único (cuenta de pasivo)</a:t>
            </a:r>
          </a:p>
          <a:p>
            <a:pPr algn="just"/>
            <a:r>
              <a:rPr lang="es-ES" sz="1400" b="1" dirty="0"/>
              <a:t>Reajuste Artículo 72 LIR (cuenta de resultados)</a:t>
            </a:r>
          </a:p>
          <a:p>
            <a:pPr algn="just"/>
            <a:r>
              <a:rPr lang="es-ES" sz="1400" b="1" dirty="0" smtClean="0"/>
              <a:t>                               Caja (Banco)</a:t>
            </a:r>
          </a:p>
          <a:p>
            <a:pPr algn="just"/>
            <a:r>
              <a:rPr lang="es-ES" sz="1400" dirty="0" smtClean="0"/>
              <a:t>Ó </a:t>
            </a:r>
          </a:p>
          <a:p>
            <a:pPr algn="just"/>
            <a:r>
              <a:rPr lang="es-ES" sz="1400" dirty="0"/>
              <a:t>….. Al cierre del  ejercicio del año 1</a:t>
            </a:r>
          </a:p>
          <a:p>
            <a:pPr algn="just"/>
            <a:r>
              <a:rPr lang="es-ES" sz="1400" b="1" dirty="0"/>
              <a:t>Impuesto único 40% (cuenta de resultados</a:t>
            </a:r>
            <a:r>
              <a:rPr lang="es-ES" sz="1400" b="1" dirty="0" smtClean="0"/>
              <a:t>)</a:t>
            </a:r>
          </a:p>
          <a:p>
            <a:pPr algn="just"/>
            <a:r>
              <a:rPr lang="es-ES" sz="1400" b="1" dirty="0" smtClean="0"/>
              <a:t>IDPC ( cuenta de resultados)</a:t>
            </a:r>
            <a:endParaRPr lang="es-ES" sz="1400" b="1" dirty="0"/>
          </a:p>
          <a:p>
            <a:pPr algn="just"/>
            <a:r>
              <a:rPr lang="es-ES" sz="1400" b="1" dirty="0"/>
              <a:t>                               Provisión </a:t>
            </a:r>
            <a:r>
              <a:rPr lang="es-ES" sz="1400" b="1" dirty="0" smtClean="0"/>
              <a:t>Impuestos Renta </a:t>
            </a:r>
            <a:r>
              <a:rPr lang="es-ES" sz="1400" b="1" dirty="0"/>
              <a:t>(cuenta de pasivo)</a:t>
            </a:r>
          </a:p>
          <a:p>
            <a:pPr algn="just"/>
            <a:endParaRPr lang="es-ES" sz="1400" b="1" dirty="0" smtClean="0"/>
          </a:p>
          <a:p>
            <a:pPr algn="just"/>
            <a:r>
              <a:rPr lang="es-ES" sz="1400" dirty="0"/>
              <a:t>En abril del año 2</a:t>
            </a:r>
          </a:p>
          <a:p>
            <a:pPr algn="just"/>
            <a:r>
              <a:rPr lang="es-ES" sz="1400" b="1" dirty="0"/>
              <a:t>Provisión </a:t>
            </a:r>
            <a:r>
              <a:rPr lang="es-ES" sz="1400" b="1" dirty="0" smtClean="0"/>
              <a:t>Impuesto Renta  </a:t>
            </a:r>
            <a:r>
              <a:rPr lang="es-ES" sz="1400" b="1" dirty="0"/>
              <a:t>(cuenta de pasivo)</a:t>
            </a:r>
          </a:p>
          <a:p>
            <a:pPr algn="just"/>
            <a:r>
              <a:rPr lang="es-ES" sz="1400" b="1" dirty="0"/>
              <a:t>Caja (Banco)</a:t>
            </a:r>
          </a:p>
          <a:p>
            <a:pPr algn="just"/>
            <a:r>
              <a:rPr lang="es-ES" sz="1400" b="1" dirty="0"/>
              <a:t>                    Reajuste devolución PPMO ( cuenta de resultados)</a:t>
            </a:r>
          </a:p>
          <a:p>
            <a:pPr algn="just"/>
            <a:r>
              <a:rPr lang="es-ES" sz="1400" b="1" dirty="0"/>
              <a:t>                    PPMO</a:t>
            </a:r>
          </a:p>
          <a:p>
            <a:pPr algn="just"/>
            <a:r>
              <a:rPr lang="es-ES" sz="1400" dirty="0"/>
              <a:t>Ó </a:t>
            </a:r>
          </a:p>
          <a:p>
            <a:pPr algn="just"/>
            <a:r>
              <a:rPr lang="es-ES" sz="1400" b="1" dirty="0"/>
              <a:t>Provisión </a:t>
            </a:r>
            <a:r>
              <a:rPr lang="es-ES" sz="1400" b="1" dirty="0" smtClean="0"/>
              <a:t>impuesto Renta </a:t>
            </a:r>
            <a:r>
              <a:rPr lang="es-ES" sz="1400" b="1" dirty="0"/>
              <a:t>(cuenta de pasivo)</a:t>
            </a:r>
          </a:p>
          <a:p>
            <a:pPr algn="just"/>
            <a:r>
              <a:rPr lang="es-ES" sz="1400" b="1" dirty="0"/>
              <a:t>Reajuste Artículo 72 LIR (cuenta de resultados)</a:t>
            </a:r>
          </a:p>
          <a:p>
            <a:pPr algn="just"/>
            <a:r>
              <a:rPr lang="es-ES" sz="1400" b="1" dirty="0"/>
              <a:t>                    Caja (Banco)</a:t>
            </a:r>
          </a:p>
          <a:p>
            <a:pPr algn="just"/>
            <a:r>
              <a:rPr lang="es-ES" sz="1400" b="1" dirty="0"/>
              <a:t>                    PPMO</a:t>
            </a:r>
          </a:p>
          <a:p>
            <a:pPr algn="just"/>
            <a:endParaRPr lang="es-ES" sz="1400" b="1" dirty="0"/>
          </a:p>
          <a:p>
            <a:pPr algn="just"/>
            <a:endParaRPr lang="es-ES" sz="1400" b="1" dirty="0" smtClean="0"/>
          </a:p>
          <a:p>
            <a:pPr algn="just"/>
            <a:endParaRPr lang="es-ES" b="1" dirty="0"/>
          </a:p>
          <a:p>
            <a:pPr algn="just"/>
            <a:endParaRPr lang="es-ES" b="1" dirty="0"/>
          </a:p>
        </p:txBody>
      </p:sp>
    </p:spTree>
    <p:extLst>
      <p:ext uri="{BB962C8B-B14F-4D97-AF65-F5344CB8AC3E}">
        <p14:creationId xmlns:p14="http://schemas.microsoft.com/office/powerpoint/2010/main" val="262416814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7006" y="416087"/>
            <a:ext cx="1436867" cy="702499"/>
          </a:xfrm>
          <a:prstGeom prst="rect">
            <a:avLst/>
          </a:prstGeom>
        </p:spPr>
      </p:pic>
      <p:sp>
        <p:nvSpPr>
          <p:cNvPr id="6" name="Rectángulo 5"/>
          <p:cNvSpPr/>
          <p:nvPr/>
        </p:nvSpPr>
        <p:spPr>
          <a:xfrm>
            <a:off x="-1" y="3412901"/>
            <a:ext cx="283335" cy="3445099"/>
          </a:xfrm>
          <a:prstGeom prst="rect">
            <a:avLst/>
          </a:prstGeom>
          <a:solidFill>
            <a:srgbClr val="FFC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Rectángulo 6"/>
          <p:cNvSpPr/>
          <p:nvPr/>
        </p:nvSpPr>
        <p:spPr>
          <a:xfrm>
            <a:off x="-2" y="-32198"/>
            <a:ext cx="283335" cy="3445099"/>
          </a:xfrm>
          <a:prstGeom prst="rect">
            <a:avLst/>
          </a:prstGeom>
          <a:solidFill>
            <a:srgbClr val="2E6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Rectángulo 7"/>
          <p:cNvSpPr/>
          <p:nvPr/>
        </p:nvSpPr>
        <p:spPr>
          <a:xfrm>
            <a:off x="11921542" y="3412901"/>
            <a:ext cx="283335" cy="3445099"/>
          </a:xfrm>
          <a:prstGeom prst="rect">
            <a:avLst/>
          </a:prstGeom>
          <a:solidFill>
            <a:srgbClr val="2E6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Rectángulo 8"/>
          <p:cNvSpPr/>
          <p:nvPr/>
        </p:nvSpPr>
        <p:spPr>
          <a:xfrm>
            <a:off x="11921542" y="-32198"/>
            <a:ext cx="283335" cy="3445099"/>
          </a:xfrm>
          <a:prstGeom prst="rect">
            <a:avLst/>
          </a:prstGeom>
          <a:solidFill>
            <a:srgbClr val="FFC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Título 1">
            <a:extLst>
              <a:ext uri="{FF2B5EF4-FFF2-40B4-BE49-F238E27FC236}">
                <a16:creationId xmlns:a16="http://schemas.microsoft.com/office/drawing/2014/main" xmlns="" id="{AFD9D897-821C-4C80-B9FD-164995DEB94B}"/>
              </a:ext>
            </a:extLst>
          </p:cNvPr>
          <p:cNvSpPr txBox="1">
            <a:spLocks/>
          </p:cNvSpPr>
          <p:nvPr/>
        </p:nvSpPr>
        <p:spPr>
          <a:xfrm>
            <a:off x="1479223" y="4179135"/>
            <a:ext cx="8571724" cy="74932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457200">
              <a:lnSpc>
                <a:spcPct val="107000"/>
              </a:lnSpc>
            </a:pPr>
            <a:r>
              <a:rPr lang="es-MX" sz="18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CPCI CHILE </a:t>
            </a:r>
            <a:r>
              <a:rPr lang="es-MX" sz="1800" b="1" dirty="0" err="1">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SpA</a:t>
            </a:r>
            <a:endParaRPr lang="es-MX" sz="18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s-MX" sz="18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Capacitación Continua</a:t>
            </a:r>
            <a:r>
              <a:rPr lang="es-MX" sz="1800"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 De Calidad, de Bajo Costo y Cuando Sea Factible Sin Costo</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ítulo 1">
            <a:extLst>
              <a:ext uri="{FF2B5EF4-FFF2-40B4-BE49-F238E27FC236}">
                <a16:creationId xmlns:a16="http://schemas.microsoft.com/office/drawing/2014/main" xmlns="" id="{BF6176CD-4D89-4E5C-9ADB-5E26A4804450}"/>
              </a:ext>
            </a:extLst>
          </p:cNvPr>
          <p:cNvSpPr txBox="1">
            <a:spLocks/>
          </p:cNvSpPr>
          <p:nvPr/>
        </p:nvSpPr>
        <p:spPr>
          <a:xfrm>
            <a:off x="3533614" y="2256290"/>
            <a:ext cx="5370161" cy="92861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ES" sz="4000" dirty="0">
                <a:solidFill>
                  <a:srgbClr val="2E6DA3"/>
                </a:solidFill>
                <a:latin typeface="Berlin Sans FB" panose="020E0602020502020306" pitchFamily="34" charset="0"/>
              </a:rPr>
              <a:t>¡MUCHAS GRACIAS !</a:t>
            </a:r>
          </a:p>
        </p:txBody>
      </p:sp>
    </p:spTree>
    <p:extLst>
      <p:ext uri="{BB962C8B-B14F-4D97-AF65-F5344CB8AC3E}">
        <p14:creationId xmlns:p14="http://schemas.microsoft.com/office/powerpoint/2010/main" val="12752636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15729</TotalTime>
  <Words>12838</Words>
  <Application>Microsoft Office PowerPoint</Application>
  <PresentationFormat>Personalizado</PresentationFormat>
  <Paragraphs>1678</Paragraphs>
  <Slides>93</Slides>
  <Notes>0</Notes>
  <HiddenSlides>0</HiddenSlides>
  <MMClips>0</MMClips>
  <ScaleCrop>false</ScaleCrop>
  <HeadingPairs>
    <vt:vector size="4" baseType="variant">
      <vt:variant>
        <vt:lpstr>Tema</vt:lpstr>
      </vt:variant>
      <vt:variant>
        <vt:i4>1</vt:i4>
      </vt:variant>
      <vt:variant>
        <vt:lpstr>Títulos de diapositiva</vt:lpstr>
      </vt:variant>
      <vt:variant>
        <vt:i4>93</vt:i4>
      </vt:variant>
    </vt:vector>
  </HeadingPairs>
  <TitlesOfParts>
    <vt:vector size="94" baseType="lpstr">
      <vt:lpstr>Tema de Office</vt:lpstr>
      <vt:lpstr>CURSO   OPERATIVO CONTABLE  Y  SUS MATICES TRIBUTARIAS     año 2023</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SERVICIOS DE CAPACITACIÓN PROFESIONAL</dc:title>
  <dc:creator>Marissa Burkhardt</dc:creator>
  <cp:lastModifiedBy>ROBERTO</cp:lastModifiedBy>
  <cp:revision>697</cp:revision>
  <dcterms:created xsi:type="dcterms:W3CDTF">2022-06-22T23:51:53Z</dcterms:created>
  <dcterms:modified xsi:type="dcterms:W3CDTF">2023-11-16T00:43:05Z</dcterms:modified>
</cp:coreProperties>
</file>